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099" r:id="rId2"/>
    <p:sldMasterId id="2147484162" r:id="rId3"/>
  </p:sldMasterIdLst>
  <p:notesMasterIdLst>
    <p:notesMasterId r:id="rId17"/>
  </p:notesMasterIdLst>
  <p:handoutMasterIdLst>
    <p:handoutMasterId r:id="rId18"/>
  </p:handoutMasterIdLst>
  <p:sldIdLst>
    <p:sldId id="282" r:id="rId4"/>
    <p:sldId id="313" r:id="rId5"/>
    <p:sldId id="987" r:id="rId6"/>
    <p:sldId id="983" r:id="rId7"/>
    <p:sldId id="1019" r:id="rId8"/>
    <p:sldId id="1021" r:id="rId9"/>
    <p:sldId id="1026" r:id="rId10"/>
    <p:sldId id="1027" r:id="rId11"/>
    <p:sldId id="1040" r:id="rId12"/>
    <p:sldId id="1055" r:id="rId13"/>
    <p:sldId id="2140" r:id="rId14"/>
    <p:sldId id="1058" r:id="rId15"/>
    <p:sldId id="1056" r:id="rId16"/>
  </p:sldIdLst>
  <p:sldSz cx="10153650" cy="6858000"/>
  <p:notesSz cx="6797675" cy="9926638"/>
  <p:defaultTextStyle>
    <a:defPPr>
      <a:defRPr lang="ja-JP"/>
    </a:defPPr>
    <a:lvl1pPr algn="l" rtl="0" fontAlgn="base">
      <a:spcBef>
        <a:spcPct val="0"/>
      </a:spcBef>
      <a:spcAft>
        <a:spcPct val="0"/>
      </a:spcAft>
      <a:defRPr kumimoji="1" sz="2000"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sz="2000"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sz="2000"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sz="2000"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sz="2000" kern="1200">
        <a:solidFill>
          <a:schemeClr val="tx1"/>
        </a:solidFill>
        <a:latin typeface="Arial" charset="0"/>
        <a:ea typeface="ＭＳ Ｐゴシック" charset="-128"/>
        <a:cs typeface="+mn-cs"/>
      </a:defRPr>
    </a:lvl5pPr>
    <a:lvl6pPr marL="2286000" algn="l" defTabSz="914400" rtl="0" eaLnBrk="1" latinLnBrk="0" hangingPunct="1">
      <a:defRPr kumimoji="1" sz="2000" kern="1200">
        <a:solidFill>
          <a:schemeClr val="tx1"/>
        </a:solidFill>
        <a:latin typeface="Arial" charset="0"/>
        <a:ea typeface="ＭＳ Ｐゴシック" charset="-128"/>
        <a:cs typeface="+mn-cs"/>
      </a:defRPr>
    </a:lvl6pPr>
    <a:lvl7pPr marL="2743200" algn="l" defTabSz="914400" rtl="0" eaLnBrk="1" latinLnBrk="0" hangingPunct="1">
      <a:defRPr kumimoji="1" sz="2000" kern="1200">
        <a:solidFill>
          <a:schemeClr val="tx1"/>
        </a:solidFill>
        <a:latin typeface="Arial" charset="0"/>
        <a:ea typeface="ＭＳ Ｐゴシック" charset="-128"/>
        <a:cs typeface="+mn-cs"/>
      </a:defRPr>
    </a:lvl7pPr>
    <a:lvl8pPr marL="3200400" algn="l" defTabSz="914400" rtl="0" eaLnBrk="1" latinLnBrk="0" hangingPunct="1">
      <a:defRPr kumimoji="1" sz="2000" kern="1200">
        <a:solidFill>
          <a:schemeClr val="tx1"/>
        </a:solidFill>
        <a:latin typeface="Arial" charset="0"/>
        <a:ea typeface="ＭＳ Ｐゴシック" charset="-128"/>
        <a:cs typeface="+mn-cs"/>
      </a:defRPr>
    </a:lvl8pPr>
    <a:lvl9pPr marL="3657600" algn="l" defTabSz="914400" rtl="0" eaLnBrk="1" latinLnBrk="0" hangingPunct="1">
      <a:defRPr kumimoji="1" sz="20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98">
          <p15:clr>
            <a:srgbClr val="A4A3A4"/>
          </p15:clr>
        </p15:guide>
      </p15:sldGuideLst>
    </p:ext>
    <p:ext uri="{2D200454-40CA-4A62-9FC3-DE9A4176ACB9}">
      <p15:notesGuideLst xmlns:p15="http://schemas.microsoft.com/office/powerpoint/2012/main">
        <p15:guide id="1" orient="horz" pos="3243" userDrawn="1">
          <p15:clr>
            <a:srgbClr val="A4A3A4"/>
          </p15:clr>
        </p15:guide>
        <p15:guide id="2" pos="2257" userDrawn="1">
          <p15:clr>
            <a:srgbClr val="A4A3A4"/>
          </p15:clr>
        </p15:guide>
        <p15:guide id="3" orient="horz" pos="3126" userDrawn="1">
          <p15:clr>
            <a:srgbClr val="A4A3A4"/>
          </p15:clr>
        </p15:guide>
        <p15:guide id="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互隣の家2" initials="互隣の家2" lastIdx="1" clrIdx="0">
    <p:extLst>
      <p:ext uri="{19B8F6BF-5375-455C-9EA6-DF929625EA0E}">
        <p15:presenceInfo xmlns:p15="http://schemas.microsoft.com/office/powerpoint/2012/main" userId="S::gorin2@gorinhome.onmicrosoft.com::53abca1c-d122-4f78-a23b-f1e72d3c85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99"/>
    <a:srgbClr val="0066FF"/>
    <a:srgbClr val="FF3300"/>
    <a:srgbClr val="FFE6CD"/>
    <a:srgbClr val="FFCC99"/>
    <a:srgbClr val="FFFFCD"/>
    <a:srgbClr val="FFCCFF"/>
    <a:srgbClr val="F4FB93"/>
    <a:srgbClr val="008E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34" autoAdjust="0"/>
    <p:restoredTop sz="47872" autoAdjust="0"/>
  </p:normalViewPr>
  <p:slideViewPr>
    <p:cSldViewPr>
      <p:cViewPr varScale="1">
        <p:scale>
          <a:sx n="61" d="100"/>
          <a:sy n="61" d="100"/>
        </p:scale>
        <p:origin x="2358" y="66"/>
      </p:cViewPr>
      <p:guideLst>
        <p:guide orient="horz" pos="2160"/>
        <p:guide pos="3198"/>
      </p:guideLst>
    </p:cSldViewPr>
  </p:slideViewPr>
  <p:outlineViewPr>
    <p:cViewPr>
      <p:scale>
        <a:sx n="33" d="100"/>
        <a:sy n="33" d="100"/>
      </p:scale>
      <p:origin x="0" y="-4614"/>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49" d="100"/>
          <a:sy n="49" d="100"/>
        </p:scale>
        <p:origin x="3000" y="48"/>
      </p:cViewPr>
      <p:guideLst>
        <p:guide orient="horz" pos="3243"/>
        <p:guide pos="2257"/>
        <p:guide orient="horz" pos="3126"/>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commentAuthors" Target="commentAuthor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2" y="1"/>
            <a:ext cx="2946135" cy="496253"/>
          </a:xfrm>
          <a:prstGeom prst="rect">
            <a:avLst/>
          </a:prstGeom>
          <a:noFill/>
          <a:ln w="9525">
            <a:noFill/>
            <a:miter lim="800000"/>
            <a:headEnd/>
            <a:tailEnd/>
          </a:ln>
          <a:effectLst/>
        </p:spPr>
        <p:txBody>
          <a:bodyPr vert="horz" wrap="square" lIns="91271" tIns="45636" rIns="91271" bIns="45636" numCol="1" anchor="t" anchorCtr="0" compatLnSpc="1">
            <a:prstTxWarp prst="textNoShape">
              <a:avLst/>
            </a:prstTxWarp>
          </a:bodyPr>
          <a:lstStyle>
            <a:lvl1pPr algn="l">
              <a:defRPr sz="1100">
                <a:latin typeface="Arial" charset="0"/>
                <a:ea typeface="ＭＳ Ｐゴシック" pitchFamily="50" charset="-128"/>
              </a:defRPr>
            </a:lvl1pPr>
          </a:lstStyle>
          <a:p>
            <a:pPr>
              <a:defRPr/>
            </a:pPr>
            <a:endParaRPr lang="en-US" altLang="ja-JP"/>
          </a:p>
        </p:txBody>
      </p:sp>
      <p:sp>
        <p:nvSpPr>
          <p:cNvPr id="46083" name="Rectangle 3"/>
          <p:cNvSpPr>
            <a:spLocks noGrp="1" noChangeArrowheads="1"/>
          </p:cNvSpPr>
          <p:nvPr>
            <p:ph type="dt" sz="quarter" idx="1"/>
          </p:nvPr>
        </p:nvSpPr>
        <p:spPr bwMode="auto">
          <a:xfrm>
            <a:off x="3849956" y="1"/>
            <a:ext cx="2946135" cy="496253"/>
          </a:xfrm>
          <a:prstGeom prst="rect">
            <a:avLst/>
          </a:prstGeom>
          <a:noFill/>
          <a:ln w="9525">
            <a:noFill/>
            <a:miter lim="800000"/>
            <a:headEnd/>
            <a:tailEnd/>
          </a:ln>
          <a:effectLst/>
        </p:spPr>
        <p:txBody>
          <a:bodyPr vert="horz" wrap="square" lIns="91271" tIns="45636" rIns="91271" bIns="45636" numCol="1" anchor="t" anchorCtr="0" compatLnSpc="1">
            <a:prstTxWarp prst="textNoShape">
              <a:avLst/>
            </a:prstTxWarp>
          </a:bodyPr>
          <a:lstStyle>
            <a:lvl1pPr algn="r">
              <a:defRPr sz="1100">
                <a:latin typeface="Arial" charset="0"/>
                <a:ea typeface="ＭＳ Ｐゴシック" pitchFamily="50" charset="-128"/>
              </a:defRPr>
            </a:lvl1pPr>
          </a:lstStyle>
          <a:p>
            <a:pPr>
              <a:defRPr/>
            </a:pPr>
            <a:endParaRPr lang="en-US" altLang="ja-JP"/>
          </a:p>
        </p:txBody>
      </p:sp>
      <p:sp>
        <p:nvSpPr>
          <p:cNvPr id="46084" name="Rectangle 4"/>
          <p:cNvSpPr>
            <a:spLocks noGrp="1" noChangeArrowheads="1"/>
          </p:cNvSpPr>
          <p:nvPr>
            <p:ph type="ftr" sz="quarter" idx="2"/>
          </p:nvPr>
        </p:nvSpPr>
        <p:spPr bwMode="auto">
          <a:xfrm>
            <a:off x="2" y="9428801"/>
            <a:ext cx="2946135" cy="496252"/>
          </a:xfrm>
          <a:prstGeom prst="rect">
            <a:avLst/>
          </a:prstGeom>
          <a:noFill/>
          <a:ln w="9525">
            <a:noFill/>
            <a:miter lim="800000"/>
            <a:headEnd/>
            <a:tailEnd/>
          </a:ln>
          <a:effectLst/>
        </p:spPr>
        <p:txBody>
          <a:bodyPr vert="horz" wrap="square" lIns="91271" tIns="45636" rIns="91271" bIns="45636" numCol="1" anchor="b" anchorCtr="0" compatLnSpc="1">
            <a:prstTxWarp prst="textNoShape">
              <a:avLst/>
            </a:prstTxWarp>
          </a:bodyPr>
          <a:lstStyle>
            <a:lvl1pPr algn="l">
              <a:defRPr sz="1100">
                <a:latin typeface="Arial" charset="0"/>
                <a:ea typeface="ＭＳ Ｐゴシック" pitchFamily="50" charset="-128"/>
              </a:defRPr>
            </a:lvl1pPr>
          </a:lstStyle>
          <a:p>
            <a:pPr>
              <a:defRPr/>
            </a:pPr>
            <a:endParaRPr lang="en-US" altLang="ja-JP"/>
          </a:p>
        </p:txBody>
      </p:sp>
      <p:sp>
        <p:nvSpPr>
          <p:cNvPr id="46085" name="Rectangle 5"/>
          <p:cNvSpPr>
            <a:spLocks noGrp="1" noChangeArrowheads="1"/>
          </p:cNvSpPr>
          <p:nvPr>
            <p:ph type="sldNum" sz="quarter" idx="3"/>
          </p:nvPr>
        </p:nvSpPr>
        <p:spPr bwMode="auto">
          <a:xfrm>
            <a:off x="3849956" y="9428801"/>
            <a:ext cx="2946135" cy="496252"/>
          </a:xfrm>
          <a:prstGeom prst="rect">
            <a:avLst/>
          </a:prstGeom>
          <a:noFill/>
          <a:ln w="9525">
            <a:noFill/>
            <a:miter lim="800000"/>
            <a:headEnd/>
            <a:tailEnd/>
          </a:ln>
          <a:effectLst/>
        </p:spPr>
        <p:txBody>
          <a:bodyPr vert="horz" wrap="square" lIns="91271" tIns="45636" rIns="91271" bIns="45636" numCol="1" anchor="b" anchorCtr="0" compatLnSpc="1">
            <a:prstTxWarp prst="textNoShape">
              <a:avLst/>
            </a:prstTxWarp>
          </a:bodyPr>
          <a:lstStyle>
            <a:lvl1pPr algn="r">
              <a:defRPr sz="1100">
                <a:latin typeface="Arial" charset="0"/>
                <a:ea typeface="ＭＳ Ｐゴシック" pitchFamily="50" charset="-128"/>
              </a:defRPr>
            </a:lvl1pPr>
          </a:lstStyle>
          <a:p>
            <a:pPr>
              <a:defRPr/>
            </a:pPr>
            <a:fld id="{51EED01C-DAB5-4CC9-9483-ABDB234D8CBB}" type="slidenum">
              <a:rPr lang="en-US" altLang="ja-JP"/>
              <a:pPr>
                <a:defRPr/>
              </a:pPr>
              <a:t>‹#›</a:t>
            </a:fld>
            <a:endParaRPr lang="en-US" altLang="ja-JP"/>
          </a:p>
        </p:txBody>
      </p:sp>
    </p:spTree>
    <p:extLst>
      <p:ext uri="{BB962C8B-B14F-4D97-AF65-F5344CB8AC3E}">
        <p14:creationId xmlns:p14="http://schemas.microsoft.com/office/powerpoint/2010/main" val="419675333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2" y="1"/>
            <a:ext cx="2946135" cy="496253"/>
          </a:xfrm>
          <a:prstGeom prst="rect">
            <a:avLst/>
          </a:prstGeom>
          <a:noFill/>
          <a:ln w="9525">
            <a:noFill/>
            <a:miter lim="800000"/>
            <a:headEnd/>
            <a:tailEnd/>
          </a:ln>
          <a:effectLst/>
        </p:spPr>
        <p:txBody>
          <a:bodyPr vert="horz" wrap="square" lIns="91271" tIns="45636" rIns="91271" bIns="45636" numCol="1" anchor="t" anchorCtr="0" compatLnSpc="1">
            <a:prstTxWarp prst="textNoShape">
              <a:avLst/>
            </a:prstTxWarp>
          </a:bodyPr>
          <a:lstStyle>
            <a:lvl1pPr algn="l">
              <a:defRPr sz="1100">
                <a:latin typeface="Arial" charset="0"/>
                <a:ea typeface="ＭＳ Ｐゴシック" pitchFamily="50" charset="-128"/>
              </a:defRPr>
            </a:lvl1pPr>
          </a:lstStyle>
          <a:p>
            <a:pPr>
              <a:defRPr/>
            </a:pPr>
            <a:endParaRPr lang="en-US" altLang="ja-JP"/>
          </a:p>
        </p:txBody>
      </p:sp>
      <p:sp>
        <p:nvSpPr>
          <p:cNvPr id="44035" name="Rectangle 3"/>
          <p:cNvSpPr>
            <a:spLocks noGrp="1" noChangeArrowheads="1"/>
          </p:cNvSpPr>
          <p:nvPr>
            <p:ph type="dt" idx="1"/>
          </p:nvPr>
        </p:nvSpPr>
        <p:spPr bwMode="auto">
          <a:xfrm>
            <a:off x="3849956" y="1"/>
            <a:ext cx="2946135" cy="496253"/>
          </a:xfrm>
          <a:prstGeom prst="rect">
            <a:avLst/>
          </a:prstGeom>
          <a:noFill/>
          <a:ln w="9525">
            <a:noFill/>
            <a:miter lim="800000"/>
            <a:headEnd/>
            <a:tailEnd/>
          </a:ln>
          <a:effectLst/>
        </p:spPr>
        <p:txBody>
          <a:bodyPr vert="horz" wrap="square" lIns="91271" tIns="45636" rIns="91271" bIns="45636" numCol="1" anchor="t" anchorCtr="0" compatLnSpc="1">
            <a:prstTxWarp prst="textNoShape">
              <a:avLst/>
            </a:prstTxWarp>
          </a:bodyPr>
          <a:lstStyle>
            <a:lvl1pPr algn="r">
              <a:defRPr sz="1100">
                <a:latin typeface="Arial" charset="0"/>
                <a:ea typeface="ＭＳ Ｐゴシック" pitchFamily="50" charset="-128"/>
              </a:defRPr>
            </a:lvl1pPr>
          </a:lstStyle>
          <a:p>
            <a:pPr>
              <a:defRPr/>
            </a:pPr>
            <a:endParaRPr lang="en-US" altLang="ja-JP"/>
          </a:p>
        </p:txBody>
      </p:sp>
      <p:sp>
        <p:nvSpPr>
          <p:cNvPr id="84996" name="Rectangle 4"/>
          <p:cNvSpPr>
            <a:spLocks noGrp="1" noRot="1" noChangeAspect="1" noChangeArrowheads="1" noTextEdit="1"/>
          </p:cNvSpPr>
          <p:nvPr>
            <p:ph type="sldImg" idx="2"/>
          </p:nvPr>
        </p:nvSpPr>
        <p:spPr bwMode="auto">
          <a:xfrm>
            <a:off x="646113" y="746125"/>
            <a:ext cx="5508625" cy="3722688"/>
          </a:xfrm>
          <a:prstGeom prst="rect">
            <a:avLst/>
          </a:prstGeom>
          <a:noFill/>
          <a:ln w="9525">
            <a:solidFill>
              <a:srgbClr val="000000"/>
            </a:solidFill>
            <a:miter lim="800000"/>
            <a:headEnd/>
            <a:tailEnd/>
          </a:ln>
        </p:spPr>
      </p:sp>
      <p:sp>
        <p:nvSpPr>
          <p:cNvPr id="44037" name="Rectangle 5"/>
          <p:cNvSpPr>
            <a:spLocks noGrp="1" noChangeArrowheads="1"/>
          </p:cNvSpPr>
          <p:nvPr>
            <p:ph type="body" sz="quarter" idx="3"/>
          </p:nvPr>
        </p:nvSpPr>
        <p:spPr bwMode="auto">
          <a:xfrm>
            <a:off x="680247" y="4715194"/>
            <a:ext cx="5437187" cy="4466274"/>
          </a:xfrm>
          <a:prstGeom prst="rect">
            <a:avLst/>
          </a:prstGeom>
          <a:noFill/>
          <a:ln w="9525">
            <a:noFill/>
            <a:miter lim="800000"/>
            <a:headEnd/>
            <a:tailEnd/>
          </a:ln>
          <a:effectLst/>
        </p:spPr>
        <p:txBody>
          <a:bodyPr vert="horz" wrap="square" lIns="91271" tIns="45636" rIns="91271" bIns="45636"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44038" name="Rectangle 6"/>
          <p:cNvSpPr>
            <a:spLocks noGrp="1" noChangeArrowheads="1"/>
          </p:cNvSpPr>
          <p:nvPr>
            <p:ph type="ftr" sz="quarter" idx="4"/>
          </p:nvPr>
        </p:nvSpPr>
        <p:spPr bwMode="auto">
          <a:xfrm>
            <a:off x="2" y="9428801"/>
            <a:ext cx="2946135" cy="496252"/>
          </a:xfrm>
          <a:prstGeom prst="rect">
            <a:avLst/>
          </a:prstGeom>
          <a:noFill/>
          <a:ln w="9525">
            <a:noFill/>
            <a:miter lim="800000"/>
            <a:headEnd/>
            <a:tailEnd/>
          </a:ln>
          <a:effectLst/>
        </p:spPr>
        <p:txBody>
          <a:bodyPr vert="horz" wrap="square" lIns="91271" tIns="45636" rIns="91271" bIns="45636" numCol="1" anchor="b" anchorCtr="0" compatLnSpc="1">
            <a:prstTxWarp prst="textNoShape">
              <a:avLst/>
            </a:prstTxWarp>
          </a:bodyPr>
          <a:lstStyle>
            <a:lvl1pPr algn="l">
              <a:defRPr sz="1100">
                <a:latin typeface="Arial" charset="0"/>
                <a:ea typeface="ＭＳ Ｐゴシック" pitchFamily="50" charset="-128"/>
              </a:defRPr>
            </a:lvl1pPr>
          </a:lstStyle>
          <a:p>
            <a:pPr>
              <a:defRPr/>
            </a:pPr>
            <a:endParaRPr lang="en-US" altLang="ja-JP"/>
          </a:p>
        </p:txBody>
      </p:sp>
      <p:sp>
        <p:nvSpPr>
          <p:cNvPr id="44039" name="Rectangle 7"/>
          <p:cNvSpPr>
            <a:spLocks noGrp="1" noChangeArrowheads="1"/>
          </p:cNvSpPr>
          <p:nvPr>
            <p:ph type="sldNum" sz="quarter" idx="5"/>
          </p:nvPr>
        </p:nvSpPr>
        <p:spPr bwMode="auto">
          <a:xfrm>
            <a:off x="3849956" y="9428801"/>
            <a:ext cx="2946135" cy="496252"/>
          </a:xfrm>
          <a:prstGeom prst="rect">
            <a:avLst/>
          </a:prstGeom>
          <a:noFill/>
          <a:ln w="9525">
            <a:noFill/>
            <a:miter lim="800000"/>
            <a:headEnd/>
            <a:tailEnd/>
          </a:ln>
          <a:effectLst/>
        </p:spPr>
        <p:txBody>
          <a:bodyPr vert="horz" wrap="square" lIns="91271" tIns="45636" rIns="91271" bIns="45636" numCol="1" anchor="b" anchorCtr="0" compatLnSpc="1">
            <a:prstTxWarp prst="textNoShape">
              <a:avLst/>
            </a:prstTxWarp>
          </a:bodyPr>
          <a:lstStyle>
            <a:lvl1pPr algn="r">
              <a:defRPr sz="1100">
                <a:latin typeface="Arial" charset="0"/>
                <a:ea typeface="ＭＳ Ｐゴシック" pitchFamily="50" charset="-128"/>
              </a:defRPr>
            </a:lvl1pPr>
          </a:lstStyle>
          <a:p>
            <a:pPr>
              <a:defRPr/>
            </a:pPr>
            <a:fld id="{E42C94C4-C3F1-46FD-BAE0-7D4DFA446EAC}" type="slidenum">
              <a:rPr lang="en-US" altLang="ja-JP"/>
              <a:pPr>
                <a:defRPr/>
              </a:pPr>
              <a:t>‹#›</a:t>
            </a:fld>
            <a:endParaRPr lang="en-US" altLang="ja-JP"/>
          </a:p>
        </p:txBody>
      </p:sp>
    </p:spTree>
    <p:extLst>
      <p:ext uri="{BB962C8B-B14F-4D97-AF65-F5344CB8AC3E}">
        <p14:creationId xmlns:p14="http://schemas.microsoft.com/office/powerpoint/2010/main" val="292780930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460511" fontAlgn="auto">
              <a:spcBef>
                <a:spcPts val="0"/>
              </a:spcBef>
              <a:spcAft>
                <a:spcPts val="0"/>
              </a:spcAft>
              <a:defRPr/>
            </a:pPr>
            <a:fld id="{F64797B1-0CA1-4753-B4EB-7056630438C7}" type="slidenum">
              <a:rPr lang="ja-JP" altLang="en-US" sz="1200">
                <a:solidFill>
                  <a:prstClr val="black"/>
                </a:solidFill>
                <a:latin typeface="游ゴシック" panose="020F0502020204030204"/>
                <a:ea typeface="游ゴシック" panose="020B0400000000000000" pitchFamily="50" charset="-128"/>
              </a:rPr>
              <a:pPr defTabSz="460511" fontAlgn="auto">
                <a:spcBef>
                  <a:spcPts val="0"/>
                </a:spcBef>
                <a:spcAft>
                  <a:spcPts val="0"/>
                </a:spcAft>
                <a:defRPr/>
              </a:pPr>
              <a:t>1</a:t>
            </a:fld>
            <a:endParaRPr lang="ja-JP" altLang="en-US" sz="120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318810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en-US" altLang="ja-JP" dirty="0"/>
          </a:p>
          <a:p>
            <a:pPr lvl="0"/>
            <a:endParaRPr kumimoji="1" lang="en-US" altLang="ja-JP" dirty="0"/>
          </a:p>
          <a:p>
            <a:pPr lvl="0"/>
            <a:endParaRPr kumimoji="1" lang="en-US" altLang="ja-JP" dirty="0"/>
          </a:p>
          <a:p>
            <a:pPr lvl="0"/>
            <a:endParaRPr kumimoji="1" lang="ja-JP" altLang="en-US" dirty="0"/>
          </a:p>
        </p:txBody>
      </p:sp>
    </p:spTree>
    <p:extLst>
      <p:ext uri="{BB962C8B-B14F-4D97-AF65-F5344CB8AC3E}">
        <p14:creationId xmlns:p14="http://schemas.microsoft.com/office/powerpoint/2010/main" val="32805340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81639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dirty="0"/>
          </a:p>
        </p:txBody>
      </p:sp>
    </p:spTree>
    <p:extLst>
      <p:ext uri="{BB962C8B-B14F-4D97-AF65-F5344CB8AC3E}">
        <p14:creationId xmlns:p14="http://schemas.microsoft.com/office/powerpoint/2010/main" val="1685575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dirty="0"/>
          </a:p>
        </p:txBody>
      </p:sp>
    </p:spTree>
    <p:extLst>
      <p:ext uri="{BB962C8B-B14F-4D97-AF65-F5344CB8AC3E}">
        <p14:creationId xmlns:p14="http://schemas.microsoft.com/office/powerpoint/2010/main" val="2674009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298288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42938" y="746125"/>
            <a:ext cx="5511800" cy="3724275"/>
          </a:xfrm>
        </p:spPr>
      </p:sp>
      <p:sp>
        <p:nvSpPr>
          <p:cNvPr id="3" name="ノート プレースホルダー 2"/>
          <p:cNvSpPr>
            <a:spLocks noGrp="1"/>
          </p:cNvSpPr>
          <p:nvPr>
            <p:ph type="body" idx="1"/>
          </p:nvPr>
        </p:nvSpPr>
        <p:spPr>
          <a:xfrm>
            <a:off x="680247" y="4715194"/>
            <a:ext cx="5437187" cy="3290952"/>
          </a:xfrm>
        </p:spPr>
        <p:txBody>
          <a:bodyPr/>
          <a:lstStyle/>
          <a:p>
            <a:pPr lvl="0"/>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9037E017-C4CE-4A86-8903-C7A029BF502A}" type="slidenum">
              <a:rPr lang="en-US" altLang="ja-JP" smtClean="0">
                <a:solidFill>
                  <a:prstClr val="black"/>
                </a:solidFill>
              </a:rPr>
              <a:pPr>
                <a:defRPr/>
              </a:pPr>
              <a:t>3</a:t>
            </a:fld>
            <a:endParaRPr lang="en-US" altLang="ja-JP">
              <a:solidFill>
                <a:prstClr val="black"/>
              </a:solidFill>
            </a:endParaRPr>
          </a:p>
        </p:txBody>
      </p:sp>
    </p:spTree>
    <p:extLst>
      <p:ext uri="{BB962C8B-B14F-4D97-AF65-F5344CB8AC3E}">
        <p14:creationId xmlns:p14="http://schemas.microsoft.com/office/powerpoint/2010/main" val="4244153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dirty="0"/>
          </a:p>
        </p:txBody>
      </p:sp>
    </p:spTree>
    <p:extLst>
      <p:ext uri="{BB962C8B-B14F-4D97-AF65-F5344CB8AC3E}">
        <p14:creationId xmlns:p14="http://schemas.microsoft.com/office/powerpoint/2010/main" val="29915133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dirty="0"/>
          </a:p>
        </p:txBody>
      </p:sp>
    </p:spTree>
    <p:extLst>
      <p:ext uri="{BB962C8B-B14F-4D97-AF65-F5344CB8AC3E}">
        <p14:creationId xmlns:p14="http://schemas.microsoft.com/office/powerpoint/2010/main" val="2441260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en-US" altLang="ja-JP" dirty="0"/>
          </a:p>
          <a:p>
            <a:pPr lvl="0"/>
            <a:endParaRPr kumimoji="1" lang="ja-JP" altLang="en-US" dirty="0"/>
          </a:p>
        </p:txBody>
      </p:sp>
    </p:spTree>
    <p:extLst>
      <p:ext uri="{BB962C8B-B14F-4D97-AF65-F5344CB8AC3E}">
        <p14:creationId xmlns:p14="http://schemas.microsoft.com/office/powerpoint/2010/main" val="137518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en-US" altLang="ja-JP" dirty="0"/>
          </a:p>
          <a:p>
            <a:pPr lvl="0"/>
            <a:endParaRPr kumimoji="1" lang="en-US" altLang="ja-JP" dirty="0"/>
          </a:p>
        </p:txBody>
      </p:sp>
    </p:spTree>
    <p:extLst>
      <p:ext uri="{BB962C8B-B14F-4D97-AF65-F5344CB8AC3E}">
        <p14:creationId xmlns:p14="http://schemas.microsoft.com/office/powerpoint/2010/main" val="9790816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en-US" altLang="ja-JP" dirty="0"/>
          </a:p>
          <a:p>
            <a:pPr lvl="0"/>
            <a:endParaRPr kumimoji="1" lang="en-US" altLang="ja-JP" dirty="0"/>
          </a:p>
        </p:txBody>
      </p:sp>
    </p:spTree>
    <p:extLst>
      <p:ext uri="{BB962C8B-B14F-4D97-AF65-F5344CB8AC3E}">
        <p14:creationId xmlns:p14="http://schemas.microsoft.com/office/powerpoint/2010/main" val="94843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endParaRPr kumimoji="1" lang="ja-JP" altLang="en-US" dirty="0"/>
          </a:p>
        </p:txBody>
      </p:sp>
    </p:spTree>
    <p:extLst>
      <p:ext uri="{BB962C8B-B14F-4D97-AF65-F5344CB8AC3E}">
        <p14:creationId xmlns:p14="http://schemas.microsoft.com/office/powerpoint/2010/main" val="2694671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pPr>
                <a:defRPr/>
              </a:pPr>
              <a:t>‹#›</a:t>
            </a:fld>
            <a:endParaRPr lang="en-US" altLang="ja-JP"/>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1541" y="2130464"/>
            <a:ext cx="8630603"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23065" y="3886200"/>
            <a:ext cx="710755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62BD74E-EA27-46F2-BC80-B5A5188F468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158626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552496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23433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744320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592988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8668334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2346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A7F450F-24FC-4313-9F04-82FF07EFB060}"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3450123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5360416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197C5CC-5E65-4F1C-B0FC-9DB974EAAB6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389602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1396" y="274677"/>
            <a:ext cx="2284571"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07684" y="274677"/>
            <a:ext cx="6697504"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027292-6767-4AF2-8E36-17198C8CC6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7330800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507700" y="274638"/>
            <a:ext cx="9138285"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507700" y="1600206"/>
            <a:ext cx="9138285"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82E4823-5638-4B11-9FFC-FEF32A6587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95146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61524" y="1122363"/>
            <a:ext cx="8630603"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69206" y="3602038"/>
            <a:ext cx="761523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2871547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2353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92776" y="1709740"/>
            <a:ext cx="8757523"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92776" y="4589465"/>
            <a:ext cx="8757523"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2122507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98064" y="1825625"/>
            <a:ext cx="4315301"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140285" y="1825625"/>
            <a:ext cx="4315301"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56958704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99386" y="365127"/>
            <a:ext cx="8757523"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9387" y="1681163"/>
            <a:ext cx="4295469"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99387" y="2505075"/>
            <a:ext cx="4295469"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140286" y="1681163"/>
            <a:ext cx="43166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140286" y="2505075"/>
            <a:ext cx="4316624"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416505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2218" y="4406939"/>
            <a:ext cx="8630603"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02218" y="2906713"/>
            <a:ext cx="8630603"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E008A23-B088-4E35-803D-83AB3DFD3188}" type="slidenum">
              <a:rPr lang="en-US" altLang="ja-JP"/>
              <a:pPr>
                <a:defRPr/>
              </a:pPr>
              <a:t>‹#›</a:t>
            </a:fld>
            <a:endParaRPr lang="en-US" altLang="ja-JP"/>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25486910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11464992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99386" y="457200"/>
            <a:ext cx="3274816"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316624" y="987427"/>
            <a:ext cx="5140285"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99386" y="2057400"/>
            <a:ext cx="327481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90040668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99386" y="457200"/>
            <a:ext cx="3274816"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316624" y="987427"/>
            <a:ext cx="5140285"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99386" y="2057400"/>
            <a:ext cx="327481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3589975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849167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66206" y="365125"/>
            <a:ext cx="21893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98064" y="365125"/>
            <a:ext cx="6441222"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814177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07683"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54929" y="1600206"/>
            <a:ext cx="449103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E8382B9E-7C82-4838-9636-A989042EFAD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07685" y="1535113"/>
            <a:ext cx="448615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07685" y="2174875"/>
            <a:ext cx="448615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158204" y="1535113"/>
            <a:ext cx="448778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158204" y="2174875"/>
            <a:ext cx="448778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03720F2-C205-4E89-817D-1AB262D1F286}"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4E7B9E37-D700-4F8C-8596-3B595FC50DF0}"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01260C37-090C-4E85-9596-A80A0138EE0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7683" y="273050"/>
            <a:ext cx="334061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970338" y="273089"/>
            <a:ext cx="567563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07683" y="1435103"/>
            <a:ext cx="334061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D7EA676-0D5E-4D09-BF0F-90F627C9DA45}"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051" y="4800600"/>
            <a:ext cx="609219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90051" y="612775"/>
            <a:ext cx="609219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90051" y="5367338"/>
            <a:ext cx="609219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5EE4FB8-73ED-4909-A9C6-B81060D361FA}"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 id="2147483797"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08000" y="274638"/>
            <a:ext cx="9137650" cy="1143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a:t>マスタ タイトルの書式設定</a:t>
            </a:r>
          </a:p>
        </p:txBody>
      </p:sp>
      <p:sp>
        <p:nvSpPr>
          <p:cNvPr id="2051" name="Rectangle 3"/>
          <p:cNvSpPr>
            <a:spLocks noGrp="1" noChangeArrowheads="1"/>
          </p:cNvSpPr>
          <p:nvPr>
            <p:ph type="body" idx="1"/>
          </p:nvPr>
        </p:nvSpPr>
        <p:spPr bwMode="auto">
          <a:xfrm>
            <a:off x="508000" y="1600206"/>
            <a:ext cx="9137650" cy="4525963"/>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508000" y="6245225"/>
            <a:ext cx="2368550"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a:defRPr sz="1400">
                <a:latin typeface="Arial" charset="0"/>
                <a:ea typeface="ＭＳ Ｐゴシック" pitchFamily="50" charset="-128"/>
              </a:defRPr>
            </a:lvl1pPr>
          </a:lstStyle>
          <a:p>
            <a:pPr>
              <a:defRPr/>
            </a:pPr>
            <a:endParaRPr lang="en-US" altLang="ja-JP">
              <a:solidFill>
                <a:srgbClr val="000000"/>
              </a:solidFill>
            </a:endParaRPr>
          </a:p>
        </p:txBody>
      </p:sp>
      <p:sp>
        <p:nvSpPr>
          <p:cNvPr id="1029" name="Rectangle 5"/>
          <p:cNvSpPr>
            <a:spLocks noGrp="1" noChangeArrowheads="1"/>
          </p:cNvSpPr>
          <p:nvPr>
            <p:ph type="ftr" sz="quarter" idx="3"/>
          </p:nvPr>
        </p:nvSpPr>
        <p:spPr bwMode="auto">
          <a:xfrm>
            <a:off x="3468703" y="6245225"/>
            <a:ext cx="3216275" cy="47625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ctr">
              <a:defRPr sz="1400">
                <a:latin typeface="Arial" charset="0"/>
                <a:ea typeface="ＭＳ Ｐゴシック" pitchFamily="50" charset="-128"/>
              </a:defRPr>
            </a:lvl1pPr>
          </a:lstStyle>
          <a:p>
            <a:pPr>
              <a:defRPr/>
            </a:pPr>
            <a:endParaRPr lang="en-US" altLang="ja-JP">
              <a:solidFill>
                <a:srgbClr val="000000"/>
              </a:solidFill>
            </a:endParaRPr>
          </a:p>
        </p:txBody>
      </p:sp>
      <p:sp>
        <p:nvSpPr>
          <p:cNvPr id="1030" name="Rectangle 6"/>
          <p:cNvSpPr>
            <a:spLocks noGrp="1" noChangeArrowheads="1"/>
          </p:cNvSpPr>
          <p:nvPr>
            <p:ph type="sldNum" sz="quarter" idx="4"/>
          </p:nvPr>
        </p:nvSpPr>
        <p:spPr bwMode="auto">
          <a:xfrm>
            <a:off x="7793038" y="6615113"/>
            <a:ext cx="2368550" cy="239712"/>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a:defRPr sz="1400">
                <a:latin typeface="Arial" charset="0"/>
                <a:ea typeface="ＭＳ Ｐゴシック" pitchFamily="50" charset="-128"/>
              </a:defRPr>
            </a:lvl1pPr>
          </a:lstStyle>
          <a:p>
            <a:pPr>
              <a:defRPr/>
            </a:pPr>
            <a:fld id="{3406FB8A-357A-495C-A21F-0FC487DE7005}"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032195990"/>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30188"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064" y="365127"/>
            <a:ext cx="8757523"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98064" y="1825625"/>
            <a:ext cx="8757523"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98064" y="6356352"/>
            <a:ext cx="228457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9EFD0C-EF17-46F2-9B3E-15CFECD765E8}" type="datetimeFigureOut">
              <a:rPr kumimoji="1" lang="ja-JP" altLang="en-US" smtClean="0"/>
              <a:t>2024/2/2</a:t>
            </a:fld>
            <a:endParaRPr kumimoji="1" lang="ja-JP" altLang="en-US"/>
          </a:p>
        </p:txBody>
      </p:sp>
      <p:sp>
        <p:nvSpPr>
          <p:cNvPr id="5" name="Footer Placeholder 4"/>
          <p:cNvSpPr>
            <a:spLocks noGrp="1"/>
          </p:cNvSpPr>
          <p:nvPr>
            <p:ph type="ftr" sz="quarter" idx="3"/>
          </p:nvPr>
        </p:nvSpPr>
        <p:spPr>
          <a:xfrm>
            <a:off x="3363397" y="6356352"/>
            <a:ext cx="342685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171015" y="6356352"/>
            <a:ext cx="228457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1C6E9B-44D2-4F1B-AF17-ABBB297BB324}" type="slidenum">
              <a:rPr kumimoji="1" lang="ja-JP" altLang="en-US" smtClean="0"/>
              <a:t>‹#›</a:t>
            </a:fld>
            <a:endParaRPr kumimoji="1" lang="ja-JP" altLang="en-US"/>
          </a:p>
        </p:txBody>
      </p:sp>
    </p:spTree>
    <p:extLst>
      <p:ext uri="{BB962C8B-B14F-4D97-AF65-F5344CB8AC3E}">
        <p14:creationId xmlns:p14="http://schemas.microsoft.com/office/powerpoint/2010/main" val="582371339"/>
      </p:ext>
    </p:extLst>
  </p:cSld>
  <p:clrMap bg1="lt1" tx1="dk1" bg2="lt2" tx2="dk2" accent1="accent1" accent2="accent2" accent3="accent3" accent4="accent4" accent5="accent5" accent6="accent6" hlink="hlink" folHlink="folHlink"/>
  <p:sldLayoutIdLst>
    <p:sldLayoutId id="2147484163" r:id="rId1"/>
    <p:sldLayoutId id="2147484164" r:id="rId2"/>
    <p:sldLayoutId id="2147484165" r:id="rId3"/>
    <p:sldLayoutId id="2147484166" r:id="rId4"/>
    <p:sldLayoutId id="2147484167" r:id="rId5"/>
    <p:sldLayoutId id="2147484168" r:id="rId6"/>
    <p:sldLayoutId id="2147484169" r:id="rId7"/>
    <p:sldLayoutId id="2147484170" r:id="rId8"/>
    <p:sldLayoutId id="2147484171" r:id="rId9"/>
    <p:sldLayoutId id="2147484172" r:id="rId10"/>
    <p:sldLayoutId id="214748417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13371" y="1"/>
            <a:ext cx="9118362"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lang="ja-JP" altLang="en-US" dirty="0">
                <a:solidFill>
                  <a:prstClr val="black"/>
                </a:solidFill>
                <a:latin typeface="ＭＳ Ｐゴシック" panose="020B0600070205080204" pitchFamily="50" charset="-128"/>
                <a:ea typeface="ＭＳ Ｐゴシック" panose="020B0600070205080204" pitchFamily="50" charset="-128"/>
              </a:rPr>
              <a:t>　　サービス管理責任者・児童発達支援管理責任者</a:t>
            </a:r>
            <a:r>
              <a:rPr kumimoji="0" lang="ja-JP" altLang="en-US" dirty="0">
                <a:solidFill>
                  <a:prstClr val="black"/>
                </a:solidFill>
                <a:latin typeface="ＭＳ Ｐゴシック" panose="020B0600070205080204" pitchFamily="50" charset="-128"/>
                <a:ea typeface="ＭＳ Ｐゴシック" panose="020B0600070205080204" pitchFamily="50" charset="-128"/>
              </a:rPr>
              <a:t>養成の現状及び課題</a:t>
            </a:r>
            <a:endParaRPr kumimoji="0" lang="en-US" altLang="en-US" dirty="0">
              <a:solidFill>
                <a:prstClr val="black"/>
              </a:solidFill>
              <a:latin typeface="ＭＳ Ｐゴシック" panose="020B0600070205080204" pitchFamily="50" charset="-128"/>
              <a:ea typeface="ＭＳ Ｐゴシック" panose="020B0600070205080204" pitchFamily="50" charset="-128"/>
            </a:endParaRPr>
          </a:p>
        </p:txBody>
      </p:sp>
      <p:sp>
        <p:nvSpPr>
          <p:cNvPr id="6" name="正方形/長方形 5"/>
          <p:cNvSpPr/>
          <p:nvPr/>
        </p:nvSpPr>
        <p:spPr>
          <a:xfrm>
            <a:off x="585034" y="648394"/>
            <a:ext cx="8920753" cy="453877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55600" indent="-177800" defTabSz="457200" fontAlgn="auto">
              <a:spcBef>
                <a:spcPts val="0"/>
              </a:spcBef>
              <a:spcAft>
                <a:spcPts val="0"/>
              </a:spcAft>
            </a:pPr>
            <a:r>
              <a:rPr kumimoji="0" lang="ja-JP" altLang="en-US" dirty="0">
                <a:solidFill>
                  <a:prstClr val="black"/>
                </a:solidFill>
                <a:latin typeface="ＭＳ Ｐゴシック" panose="020B0600070205080204" pitchFamily="50" charset="-128"/>
                <a:ea typeface="ＭＳ Ｐゴシック" panose="020B0600070205080204" pitchFamily="50" charset="-128"/>
              </a:rPr>
              <a:t>○ これまで</a:t>
            </a:r>
            <a:r>
              <a:rPr kumimoji="0" lang="ja-JP" altLang="ja-JP" dirty="0">
                <a:solidFill>
                  <a:prstClr val="black"/>
                </a:solidFill>
                <a:latin typeface="ＭＳ Ｐゴシック" panose="020B0600070205080204" pitchFamily="50" charset="-128"/>
                <a:ea typeface="ＭＳ Ｐゴシック" panose="020B0600070205080204" pitchFamily="50" charset="-128"/>
              </a:rPr>
              <a:t>サービス管理責任者等を養成するための研修は、</a:t>
            </a:r>
            <a:r>
              <a:rPr kumimoji="0" lang="ja-JP" altLang="en-US" dirty="0">
                <a:solidFill>
                  <a:prstClr val="black"/>
                </a:solidFill>
                <a:latin typeface="ＭＳ Ｐゴシック" panose="020B0600070205080204" pitchFamily="50" charset="-128"/>
                <a:ea typeface="ＭＳ Ｐゴシック" panose="020B0600070205080204" pitchFamily="50" charset="-128"/>
              </a:rPr>
              <a:t>１</a:t>
            </a:r>
            <a:r>
              <a:rPr kumimoji="0" lang="ja-JP" altLang="ja-JP" dirty="0">
                <a:solidFill>
                  <a:prstClr val="black"/>
                </a:solidFill>
                <a:latin typeface="ＭＳ Ｐゴシック" panose="020B0600070205080204" pitchFamily="50" charset="-128"/>
                <a:ea typeface="ＭＳ Ｐゴシック" panose="020B0600070205080204" pitchFamily="50" charset="-128"/>
              </a:rPr>
              <a:t>回限り</a:t>
            </a:r>
            <a:r>
              <a:rPr kumimoji="0" lang="ja-JP" altLang="en-US" dirty="0">
                <a:solidFill>
                  <a:prstClr val="black"/>
                </a:solidFill>
                <a:latin typeface="ＭＳ Ｐゴシック" panose="020B0600070205080204" pitchFamily="50" charset="-128"/>
                <a:ea typeface="ＭＳ Ｐゴシック" panose="020B0600070205080204" pitchFamily="50" charset="-128"/>
              </a:rPr>
              <a:t>であり、</a:t>
            </a:r>
            <a:r>
              <a:rPr kumimoji="0" lang="ja-JP" altLang="en-US" b="1" dirty="0">
                <a:solidFill>
                  <a:prstClr val="black"/>
                </a:solidFill>
                <a:latin typeface="ＭＳ Ｐゴシック" panose="020B0600070205080204" pitchFamily="50" charset="-128"/>
                <a:ea typeface="ＭＳ Ｐゴシック" panose="020B0600070205080204" pitchFamily="50" charset="-128"/>
              </a:rPr>
              <a:t>振り返りや更新</a:t>
            </a:r>
            <a:r>
              <a:rPr kumimoji="0" lang="ja-JP" altLang="ja-JP" b="1" dirty="0">
                <a:solidFill>
                  <a:prstClr val="black"/>
                </a:solidFill>
                <a:latin typeface="ＭＳ Ｐゴシック" panose="020B0600070205080204" pitchFamily="50" charset="-128"/>
                <a:ea typeface="ＭＳ Ｐゴシック" panose="020B0600070205080204" pitchFamily="50" charset="-128"/>
              </a:rPr>
              <a:t>の機会</a:t>
            </a:r>
            <a:r>
              <a:rPr kumimoji="0" lang="ja-JP" altLang="en-US" b="1" dirty="0">
                <a:solidFill>
                  <a:prstClr val="black"/>
                </a:solidFill>
                <a:latin typeface="ＭＳ Ｐゴシック" panose="020B0600070205080204" pitchFamily="50" charset="-128"/>
                <a:ea typeface="ＭＳ Ｐゴシック" panose="020B0600070205080204" pitchFamily="50" charset="-128"/>
              </a:rPr>
              <a:t>となる研修等を国としては定めていなかった。</a:t>
            </a:r>
            <a:endParaRPr kumimoji="0" lang="en-US" altLang="ja-JP" b="1"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endParaRPr kumimoji="0" lang="en-US" altLang="ja-JP" b="1"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r>
              <a:rPr kumimoji="0" lang="ja-JP" altLang="en-US" dirty="0">
                <a:solidFill>
                  <a:prstClr val="black"/>
                </a:solidFill>
                <a:latin typeface="ＭＳ Ｐゴシック" panose="020B0600070205080204" pitchFamily="50" charset="-128"/>
                <a:ea typeface="ＭＳ Ｐゴシック" panose="020B0600070205080204" pitchFamily="50" charset="-128"/>
              </a:rPr>
              <a:t>○ 　こうした状況において、受講者の状況に応じた段階的な研修実施ができておらず受講者の質の担保が困難であることや、更新研修などの機会が設定されていないため</a:t>
            </a:r>
            <a:r>
              <a:rPr kumimoji="0" lang="ja-JP" altLang="en-US" u="sng" dirty="0">
                <a:solidFill>
                  <a:prstClr val="black"/>
                </a:solidFill>
                <a:latin typeface="ＭＳ Ｐゴシック" panose="020B0600070205080204" pitchFamily="50" charset="-128"/>
                <a:ea typeface="ＭＳ Ｐゴシック" panose="020B0600070205080204" pitchFamily="50" charset="-128"/>
              </a:rPr>
              <a:t>サービス管理責任者等の要件を満たした後における</a:t>
            </a:r>
            <a:r>
              <a:rPr kumimoji="0" lang="ja-JP" altLang="en-US" b="1" u="sng" dirty="0">
                <a:solidFill>
                  <a:prstClr val="black"/>
                </a:solidFill>
                <a:latin typeface="ＭＳ Ｐゴシック" panose="020B0600070205080204" pitchFamily="50" charset="-128"/>
                <a:ea typeface="ＭＳ Ｐゴシック" panose="020B0600070205080204" pitchFamily="50" charset="-128"/>
              </a:rPr>
              <a:t>質の担保</a:t>
            </a:r>
            <a:r>
              <a:rPr kumimoji="0" lang="ja-JP" altLang="en-US" u="sng" dirty="0">
                <a:solidFill>
                  <a:prstClr val="black"/>
                </a:solidFill>
                <a:latin typeface="ＭＳ Ｐゴシック" panose="020B0600070205080204" pitchFamily="50" charset="-128"/>
                <a:ea typeface="ＭＳ Ｐゴシック" panose="020B0600070205080204" pitchFamily="50" charset="-128"/>
              </a:rPr>
              <a:t>が困難</a:t>
            </a:r>
            <a:r>
              <a:rPr kumimoji="0" lang="ja-JP" altLang="en-US" dirty="0">
                <a:solidFill>
                  <a:prstClr val="black"/>
                </a:solidFill>
                <a:latin typeface="ＭＳ Ｐゴシック" panose="020B0600070205080204" pitchFamily="50" charset="-128"/>
                <a:ea typeface="ＭＳ Ｐゴシック" panose="020B0600070205080204" pitchFamily="50" charset="-128"/>
              </a:rPr>
              <a:t>であることが指摘されていた。</a:t>
            </a:r>
            <a:endParaRPr kumimoji="0" lang="en-US" altLang="ja-JP"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endParaRPr kumimoji="0" lang="en-US" altLang="ja-JP"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r>
              <a:rPr kumimoji="0" lang="ja-JP" altLang="en-US" dirty="0">
                <a:solidFill>
                  <a:prstClr val="black"/>
                </a:solidFill>
                <a:latin typeface="ＭＳ Ｐゴシック" panose="020B0600070205080204" pitchFamily="50" charset="-128"/>
                <a:ea typeface="ＭＳ Ｐゴシック" panose="020B0600070205080204" pitchFamily="50" charset="-128"/>
              </a:rPr>
              <a:t>○　平成</a:t>
            </a:r>
            <a:r>
              <a:rPr kumimoji="0" lang="en-US" altLang="ja-JP" dirty="0">
                <a:solidFill>
                  <a:prstClr val="black"/>
                </a:solidFill>
                <a:latin typeface="ＭＳ Ｐゴシック" panose="020B0600070205080204" pitchFamily="50" charset="-128"/>
                <a:ea typeface="ＭＳ Ｐゴシック" panose="020B0600070205080204" pitchFamily="50" charset="-128"/>
              </a:rPr>
              <a:t>28</a:t>
            </a:r>
            <a:r>
              <a:rPr kumimoji="0" lang="ja-JP" altLang="en-US" dirty="0">
                <a:solidFill>
                  <a:prstClr val="black"/>
                </a:solidFill>
                <a:latin typeface="ＭＳ Ｐゴシック" panose="020B0600070205080204" pitchFamily="50" charset="-128"/>
                <a:ea typeface="ＭＳ Ｐゴシック" panose="020B0600070205080204" pitchFamily="50" charset="-128"/>
              </a:rPr>
              <a:t>年度に実施した調査研究事業では、サービス管理責任者等の実務者の業務に対する認識は浸透してきているものの、</a:t>
            </a:r>
            <a:r>
              <a:rPr kumimoji="0" lang="ja-JP" altLang="en-US" b="1" dirty="0">
                <a:solidFill>
                  <a:prstClr val="black"/>
                </a:solidFill>
                <a:latin typeface="ＭＳ Ｐゴシック" panose="020B0600070205080204" pitchFamily="50" charset="-128"/>
                <a:ea typeface="ＭＳ Ｐゴシック" panose="020B0600070205080204" pitchFamily="50" charset="-128"/>
              </a:rPr>
              <a:t>業務実行状況には個々に大きな差があることが指摘されている。</a:t>
            </a:r>
            <a:endParaRPr kumimoji="0" lang="en-US" altLang="ja-JP" b="1"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endParaRPr kumimoji="0" lang="en-US" altLang="ja-JP" dirty="0">
              <a:solidFill>
                <a:prstClr val="black"/>
              </a:solidFill>
              <a:latin typeface="ＭＳ Ｐゴシック" panose="020B0600070205080204" pitchFamily="50" charset="-128"/>
              <a:ea typeface="ＭＳ Ｐゴシック" panose="020B0600070205080204" pitchFamily="50" charset="-128"/>
            </a:endParaRPr>
          </a:p>
          <a:p>
            <a:pPr marL="355600" indent="-177800" defTabSz="457200" fontAlgn="auto">
              <a:spcBef>
                <a:spcPts val="0"/>
              </a:spcBef>
              <a:spcAft>
                <a:spcPts val="0"/>
              </a:spcAft>
            </a:pPr>
            <a:r>
              <a:rPr kumimoji="0" lang="ja-JP" altLang="en-US" dirty="0">
                <a:solidFill>
                  <a:prstClr val="black"/>
                </a:solidFill>
                <a:latin typeface="ＭＳ Ｐゴシック" panose="020B0600070205080204" pitchFamily="50" charset="-128"/>
                <a:ea typeface="ＭＳ Ｐゴシック" panose="020B0600070205080204" pitchFamily="50" charset="-128"/>
              </a:rPr>
              <a:t>○　一方で、サービス管理責任者等の確保が困難であるため、サービス管理責任者等の要件である</a:t>
            </a:r>
            <a:r>
              <a:rPr kumimoji="0" lang="ja-JP" altLang="en-US" b="1" u="sng" dirty="0">
                <a:solidFill>
                  <a:prstClr val="black"/>
                </a:solidFill>
                <a:latin typeface="ＭＳ Ｐゴシック" panose="020B0600070205080204" pitchFamily="50" charset="-128"/>
                <a:ea typeface="ＭＳ Ｐゴシック" panose="020B0600070205080204" pitchFamily="50" charset="-128"/>
              </a:rPr>
              <a:t>実務経験年数について緩和を求める</a:t>
            </a:r>
            <a:r>
              <a:rPr kumimoji="0" lang="ja-JP" altLang="en-US" dirty="0">
                <a:solidFill>
                  <a:prstClr val="black"/>
                </a:solidFill>
                <a:latin typeface="ＭＳ Ｐゴシック" panose="020B0600070205080204" pitchFamily="50" charset="-128"/>
                <a:ea typeface="ＭＳ Ｐゴシック" panose="020B0600070205080204" pitchFamily="50" charset="-128"/>
              </a:rPr>
              <a:t>声も挙がっていた。</a:t>
            </a:r>
            <a:endParaRPr kumimoji="0" lang="en-US" altLang="ja-JP" dirty="0">
              <a:solidFill>
                <a:prstClr val="black"/>
              </a:solidFill>
              <a:latin typeface="ＭＳ Ｐゴシック" panose="020B0600070205080204" pitchFamily="50" charset="-128"/>
              <a:ea typeface="ＭＳ Ｐゴシック" panose="020B0600070205080204" pitchFamily="50" charset="-128"/>
            </a:endParaRPr>
          </a:p>
        </p:txBody>
      </p:sp>
      <p:sp>
        <p:nvSpPr>
          <p:cNvPr id="2" name="正方形/長方形 1"/>
          <p:cNvSpPr/>
          <p:nvPr/>
        </p:nvSpPr>
        <p:spPr>
          <a:xfrm>
            <a:off x="630420" y="5718412"/>
            <a:ext cx="8875366" cy="96687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65113" indent="-180975" defTabSz="457200" fontAlgn="auto">
              <a:spcBef>
                <a:spcPts val="0"/>
              </a:spcBef>
              <a:spcAft>
                <a:spcPts val="0"/>
              </a:spcAft>
            </a:pPr>
            <a:r>
              <a:rPr kumimoji="0" lang="ja-JP" altLang="en-US" sz="1600" dirty="0">
                <a:solidFill>
                  <a:prstClr val="black"/>
                </a:solidFill>
                <a:latin typeface="ＭＳ Ｐゴシック" panose="020B0600070205080204" pitchFamily="50" charset="-128"/>
                <a:ea typeface="ＭＳ Ｐゴシック" panose="020B0600070205080204" pitchFamily="50" charset="-128"/>
              </a:rPr>
              <a:t>○  上記課題に対応すべく、平成</a:t>
            </a:r>
            <a:r>
              <a:rPr kumimoji="0" lang="en-US" altLang="ja-JP" sz="1600" dirty="0">
                <a:solidFill>
                  <a:prstClr val="black"/>
                </a:solidFill>
                <a:latin typeface="ＭＳ Ｐゴシック" panose="020B0600070205080204" pitchFamily="50" charset="-128"/>
                <a:ea typeface="ＭＳ Ｐゴシック" panose="020B0600070205080204" pitchFamily="50" charset="-128"/>
              </a:rPr>
              <a:t>27</a:t>
            </a:r>
            <a:r>
              <a:rPr kumimoji="0" lang="ja-JP" altLang="en-US" sz="1600" dirty="0">
                <a:solidFill>
                  <a:prstClr val="black"/>
                </a:solidFill>
                <a:latin typeface="ＭＳ Ｐゴシック" panose="020B0600070205080204" pitchFamily="50" charset="-128"/>
                <a:ea typeface="ＭＳ Ｐゴシック" panose="020B0600070205080204" pitchFamily="50" charset="-128"/>
              </a:rPr>
              <a:t>年度より３カ年で実施した厚生労働科学研究において、新たな研修制度の仕組みに関する研究及びモデル研修プログラムの開発を行った。</a:t>
            </a:r>
            <a:endParaRPr kumimoji="0" lang="en-US" altLang="ja-JP" sz="1600" dirty="0">
              <a:solidFill>
                <a:prstClr val="black"/>
              </a:solidFill>
              <a:latin typeface="ＭＳ Ｐゴシック" panose="020B0600070205080204" pitchFamily="50" charset="-128"/>
              <a:ea typeface="ＭＳ Ｐゴシック" panose="020B0600070205080204" pitchFamily="50" charset="-128"/>
            </a:endParaRPr>
          </a:p>
        </p:txBody>
      </p:sp>
      <p:sp>
        <p:nvSpPr>
          <p:cNvPr id="7" name="下矢印 6"/>
          <p:cNvSpPr/>
          <p:nvPr/>
        </p:nvSpPr>
        <p:spPr>
          <a:xfrm>
            <a:off x="4029594" y="5187164"/>
            <a:ext cx="1969726" cy="38766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fontAlgn="auto">
              <a:spcBef>
                <a:spcPts val="0"/>
              </a:spcBef>
              <a:spcAft>
                <a:spcPts val="0"/>
              </a:spcAft>
            </a:pPr>
            <a:endParaRPr lang="ja-JP" altLang="en-US" sz="1800">
              <a:solidFill>
                <a:prstClr val="white"/>
              </a:solidFill>
              <a:latin typeface="ＭＳ Ｐゴシック" panose="020B0600070205080204" pitchFamily="50" charset="-128"/>
              <a:ea typeface="ＭＳ Ｐゴシック" panose="020B0600070205080204" pitchFamily="50" charset="-128"/>
            </a:endParaRPr>
          </a:p>
        </p:txBody>
      </p:sp>
      <p:grpSp>
        <p:nvGrpSpPr>
          <p:cNvPr id="8" name="グループ化 1">
            <a:extLst>
              <a:ext uri="{FF2B5EF4-FFF2-40B4-BE49-F238E27FC236}">
                <a16:creationId xmlns:a16="http://schemas.microsoft.com/office/drawing/2014/main" xmlns="" id="{FCB529C2-D725-5A40-9D74-C5AD1EFD2573}"/>
              </a:ext>
            </a:extLst>
          </p:cNvPr>
          <p:cNvGrpSpPr/>
          <p:nvPr/>
        </p:nvGrpSpPr>
        <p:grpSpPr>
          <a:xfrm>
            <a:off x="504825" y="407397"/>
            <a:ext cx="9144000" cy="72008"/>
            <a:chOff x="0" y="188640"/>
            <a:chExt cx="9144000" cy="72008"/>
          </a:xfrm>
        </p:grpSpPr>
        <p:cxnSp>
          <p:nvCxnSpPr>
            <p:cNvPr id="9" name="直線コネクタ 8">
              <a:extLst>
                <a:ext uri="{FF2B5EF4-FFF2-40B4-BE49-F238E27FC236}">
                  <a16:creationId xmlns:a16="http://schemas.microsoft.com/office/drawing/2014/main" xmlns=""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xmlns=""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02773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504056"/>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2400" dirty="0"/>
              <a:t>演習資料⑦　振り返り</a:t>
            </a:r>
          </a:p>
        </p:txBody>
      </p:sp>
      <p:sp>
        <p:nvSpPr>
          <p:cNvPr id="6" name="テキスト ボックス 5">
            <a:extLst>
              <a:ext uri="{FF2B5EF4-FFF2-40B4-BE49-F238E27FC236}">
                <a16:creationId xmlns:a16="http://schemas.microsoft.com/office/drawing/2014/main" xmlns="" id="{A3C37774-46C1-4AFF-B50E-683F353908B7}"/>
              </a:ext>
            </a:extLst>
          </p:cNvPr>
          <p:cNvSpPr txBox="1"/>
          <p:nvPr/>
        </p:nvSpPr>
        <p:spPr>
          <a:xfrm>
            <a:off x="468313" y="1012954"/>
            <a:ext cx="9172154" cy="4832092"/>
          </a:xfrm>
          <a:prstGeom prst="rect">
            <a:avLst/>
          </a:prstGeom>
          <a:noFill/>
          <a:ln>
            <a:solidFill>
              <a:schemeClr val="accent2">
                <a:shade val="50000"/>
              </a:schemeClr>
            </a:solidFill>
          </a:ln>
        </p:spPr>
        <p:txBody>
          <a:bodyPr wrap="square" rtlCol="0">
            <a:spAutoFit/>
          </a:bodyPr>
          <a:lstStyle/>
          <a:p>
            <a:r>
              <a:rPr kumimoji="1" lang="ja-JP" altLang="en-US" sz="2400" dirty="0"/>
              <a:t>援助方針の決定や具体的な支援内容を考える際は</a:t>
            </a:r>
            <a:r>
              <a:rPr kumimoji="1" lang="ja-JP" altLang="en-US" sz="2400" dirty="0">
                <a:solidFill>
                  <a:srgbClr val="FF0000"/>
                </a:solidFill>
              </a:rPr>
              <a:t>根拠</a:t>
            </a:r>
            <a:r>
              <a:rPr kumimoji="1" lang="ja-JP" altLang="en-US" sz="2400" dirty="0"/>
              <a:t>が必要</a:t>
            </a:r>
            <a:r>
              <a:rPr lang="ja-JP" altLang="en-US" sz="2400" dirty="0"/>
              <a:t>。</a:t>
            </a:r>
            <a:endParaRPr lang="en-US" altLang="ja-JP" sz="2400" dirty="0"/>
          </a:p>
          <a:p>
            <a:endParaRPr kumimoji="1" lang="en-US" altLang="ja-JP" sz="2400" dirty="0"/>
          </a:p>
          <a:p>
            <a:r>
              <a:rPr lang="ja-JP" altLang="en-US" sz="2400" dirty="0"/>
              <a:t>そのためには、再アセスメント等により一郎さんの環境のストレングスを探る必要があります。</a:t>
            </a:r>
            <a:endParaRPr lang="en-US" altLang="ja-JP" sz="2400" dirty="0"/>
          </a:p>
          <a:p>
            <a:endParaRPr kumimoji="1" lang="en-US" altLang="ja-JP" sz="2400" dirty="0"/>
          </a:p>
          <a:p>
            <a:r>
              <a:rPr lang="ja-JP" altLang="en-US" sz="2400" dirty="0"/>
              <a:t>心の糧を探るということは、つまり利用者の変化につながる動機、きっかけを探ること。</a:t>
            </a:r>
            <a:r>
              <a:rPr kumimoji="1" lang="ja-JP" altLang="en-US" sz="2400" dirty="0"/>
              <a:t>そのためにも、利用者との関係性の構築は絶対必要。</a:t>
            </a:r>
            <a:endParaRPr kumimoji="1" lang="en-US" altLang="ja-JP" sz="2400" dirty="0"/>
          </a:p>
          <a:p>
            <a:endParaRPr lang="en-US" altLang="ja-JP" sz="2400" dirty="0"/>
          </a:p>
          <a:p>
            <a:r>
              <a:rPr kumimoji="1" lang="ja-JP" altLang="en-US" sz="2400" dirty="0"/>
              <a:t>また、あなた一人では得られない情報を会議等で得ることも大切</a:t>
            </a:r>
            <a:endParaRPr kumimoji="1" lang="en-US" altLang="ja-JP" sz="2400" dirty="0"/>
          </a:p>
          <a:p>
            <a:endParaRPr lang="en-US" altLang="ja-JP" sz="2400" dirty="0"/>
          </a:p>
          <a:p>
            <a:r>
              <a:rPr kumimoji="1" lang="ja-JP" altLang="en-US" sz="2400" dirty="0"/>
              <a:t>いろいろな意見やアイデアにも耳を傾け、視点を広げることができる。</a:t>
            </a:r>
            <a:endParaRPr kumimoji="1" lang="en-US" altLang="ja-JP" sz="2400" dirty="0"/>
          </a:p>
          <a:p>
            <a:endParaRPr kumimoji="1" lang="en-US" altLang="ja-JP" sz="2400" dirty="0"/>
          </a:p>
          <a:p>
            <a:endParaRPr kumimoji="1" lang="ja-JP" altLang="en-US" dirty="0"/>
          </a:p>
        </p:txBody>
      </p:sp>
    </p:spTree>
    <p:extLst>
      <p:ext uri="{BB962C8B-B14F-4D97-AF65-F5344CB8AC3E}">
        <p14:creationId xmlns:p14="http://schemas.microsoft.com/office/powerpoint/2010/main" val="766572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p:cNvSpPr>
            <a:spLocks noChangeArrowheads="1"/>
          </p:cNvSpPr>
          <p:nvPr/>
        </p:nvSpPr>
        <p:spPr bwMode="auto">
          <a:xfrm>
            <a:off x="107954" y="764704"/>
            <a:ext cx="9864725" cy="5877848"/>
          </a:xfrm>
          <a:prstGeom prst="foldedCorner">
            <a:avLst>
              <a:gd name="adj" fmla="val 12500"/>
            </a:avLst>
          </a:prstGeom>
          <a:noFill/>
          <a:ln w="12700">
            <a:noFill/>
            <a:round/>
            <a:headEnd/>
            <a:tailEnd/>
          </a:ln>
        </p:spPr>
        <p:txBody>
          <a:bodyPr lIns="74295" tIns="8890" rIns="74295" bIns="8890"/>
          <a:lstStyle/>
          <a:p>
            <a:pPr marL="88900">
              <a:spcBef>
                <a:spcPct val="20000"/>
              </a:spcBef>
            </a:pPr>
            <a:r>
              <a:rPr lang="ja-JP" altLang="en-US" dirty="0"/>
              <a:t>　</a:t>
            </a:r>
            <a:r>
              <a:rPr lang="ja-JP" altLang="en-US" sz="1800" dirty="0"/>
              <a:t>日常生活の中で、人は必ず様々な役割を背負って暮らしていることを考えますと、人生</a:t>
            </a:r>
            <a:r>
              <a:rPr lang="ja-JP" altLang="en-US" dirty="0"/>
              <a:t>は</a:t>
            </a:r>
            <a:r>
              <a:rPr lang="ja-JP" altLang="en-US" sz="1800" dirty="0"/>
              <a:t>まさにドラマと言えます。その中で、常に同じような役割ばかりをこなしていますと、新たな人間関係を作り出すことは大変難しくなります。</a:t>
            </a:r>
          </a:p>
          <a:p>
            <a:pPr marL="88900">
              <a:spcBef>
                <a:spcPct val="20000"/>
              </a:spcBef>
            </a:pPr>
            <a:r>
              <a:rPr lang="ja-JP" altLang="en-US" sz="1800" dirty="0"/>
              <a:t>　</a:t>
            </a:r>
            <a:r>
              <a:rPr lang="ja-JP" altLang="en-US" sz="1800" dirty="0">
                <a:solidFill>
                  <a:srgbClr val="FF0000"/>
                </a:solidFill>
              </a:rPr>
              <a:t>ロールプレイとは、参加者が自由な雰囲気の中で、あるテーマについて即興的に役割を演じ、協同して、役割行動の変容を図るもので、日常生活におけるそれぞれの役割を見直し、新しい状況に応じられるようになることを目的としています。</a:t>
            </a:r>
          </a:p>
          <a:p>
            <a:pPr marL="431800" indent="-342900">
              <a:spcBef>
                <a:spcPct val="20000"/>
              </a:spcBef>
              <a:buFont typeface="+mj-ea"/>
              <a:buAutoNum type="circleNumDbPlain"/>
            </a:pPr>
            <a:r>
              <a:rPr lang="ja-JP" altLang="en-US" sz="1800" dirty="0"/>
              <a:t>日常生活における自分の役割を見直し、日常生活での課題を解決する手がかりを得ます。</a:t>
            </a:r>
          </a:p>
          <a:p>
            <a:pPr marL="431800" indent="-342900">
              <a:spcBef>
                <a:spcPct val="20000"/>
              </a:spcBef>
              <a:buFont typeface="+mj-ea"/>
              <a:buAutoNum type="circleNumDbPlain"/>
            </a:pPr>
            <a:r>
              <a:rPr lang="ja-JP" altLang="en-US" sz="1800" dirty="0"/>
              <a:t>参加者全員が、感情の解放をします。</a:t>
            </a:r>
          </a:p>
          <a:p>
            <a:pPr marL="431800" indent="-342900">
              <a:spcBef>
                <a:spcPct val="20000"/>
              </a:spcBef>
              <a:buFont typeface="+mj-ea"/>
              <a:buAutoNum type="circleNumDbPlain"/>
            </a:pPr>
            <a:r>
              <a:rPr lang="ja-JP" altLang="en-US" sz="1800" dirty="0"/>
              <a:t>新しい、突発的な状況に応ずることができます。</a:t>
            </a:r>
          </a:p>
          <a:p>
            <a:pPr marL="88900">
              <a:spcBef>
                <a:spcPct val="20000"/>
              </a:spcBef>
            </a:pPr>
            <a:r>
              <a:rPr lang="ja-JP" altLang="en-US" sz="1800" dirty="0"/>
              <a:t>　</a:t>
            </a:r>
            <a:r>
              <a:rPr lang="ja-JP" altLang="en-US" sz="1800" dirty="0">
                <a:solidFill>
                  <a:srgbClr val="FF0000"/>
                </a:solidFill>
              </a:rPr>
              <a:t>したがって、ロールプレイは日常生活のリハーサルとも言えるでしょう</a:t>
            </a:r>
            <a:r>
              <a:rPr lang="ja-JP" altLang="en-US" sz="1800" dirty="0"/>
              <a:t>。参加者はうまく演ずる必要はありません。大切なのは、いかに自分なりに自発性を発揮して演ずるかです。</a:t>
            </a:r>
          </a:p>
          <a:p>
            <a:pPr marL="88900">
              <a:spcBef>
                <a:spcPct val="20000"/>
              </a:spcBef>
            </a:pPr>
            <a:r>
              <a:rPr lang="ja-JP" altLang="en-US" sz="1800" dirty="0"/>
              <a:t>　自発性が回復されれば、ロールプレイでの新鮮な役割体験は、新しい役割を日常生活に取り入れる原動力となります。</a:t>
            </a:r>
            <a:br>
              <a:rPr lang="ja-JP" altLang="en-US" sz="1800" dirty="0"/>
            </a:br>
            <a:r>
              <a:rPr lang="ja-JP" altLang="en-US" sz="1800" dirty="0"/>
              <a:t>　自発性とは、新しい状況においても、周囲と自分自身にとって、より適切な、望ましい対応ができるということです。一般に、人は、新しい状況に対しては、他人の意見や自分の既有の体験をよりどころとして対応してしまいがちです。自発性は、そのような自分の外側から規制してしまうのではなく、自然に自分の中から自分を動かしていくことです。</a:t>
            </a:r>
          </a:p>
          <a:p>
            <a:pPr marL="88900">
              <a:spcBef>
                <a:spcPct val="20000"/>
              </a:spcBef>
            </a:pPr>
            <a:r>
              <a:rPr lang="ja-JP" altLang="en-US" sz="1800" dirty="0"/>
              <a:t>　　</a:t>
            </a:r>
            <a:endParaRPr lang="en-US" altLang="ja-JP" sz="1800" dirty="0"/>
          </a:p>
          <a:p>
            <a:pPr marL="88900">
              <a:spcBef>
                <a:spcPct val="20000"/>
              </a:spcBef>
            </a:pPr>
            <a:r>
              <a:rPr lang="ja-JP" altLang="en-US" sz="1800" dirty="0"/>
              <a:t>いかがでしょうか、皆さんの事業所に置き換えて考えると、ロールプレイの意義はもっとあるのでは？</a:t>
            </a:r>
          </a:p>
        </p:txBody>
      </p:sp>
      <p:sp>
        <p:nvSpPr>
          <p:cNvPr id="2" name="スライド番号プレースホルダー 1"/>
          <p:cNvSpPr>
            <a:spLocks noGrp="1"/>
          </p:cNvSpPr>
          <p:nvPr>
            <p:ph type="sldNum" sz="quarter" idx="12"/>
          </p:nvPr>
        </p:nvSpPr>
        <p:spPr/>
        <p:txBody>
          <a:bodyPr/>
          <a:lstStyle/>
          <a:p>
            <a:pPr>
              <a:defRPr/>
            </a:pPr>
            <a:fld id="{01260C37-090C-4E85-9596-A80A0138EE07}" type="slidenum">
              <a:rPr lang="en-US" altLang="ja-JP" smtClean="0"/>
              <a:pPr>
                <a:defRPr/>
              </a:pPr>
              <a:t>11</a:t>
            </a:fld>
            <a:endParaRPr lang="en-US" altLang="ja-JP"/>
          </a:p>
        </p:txBody>
      </p:sp>
      <p:sp>
        <p:nvSpPr>
          <p:cNvPr id="3" name="正方形/長方形 2"/>
          <p:cNvSpPr/>
          <p:nvPr/>
        </p:nvSpPr>
        <p:spPr>
          <a:xfrm>
            <a:off x="3220747" y="179929"/>
            <a:ext cx="4952422" cy="584775"/>
          </a:xfrm>
          <a:prstGeom prst="rect">
            <a:avLst/>
          </a:prstGeom>
        </p:spPr>
        <p:txBody>
          <a:bodyPr wrap="square">
            <a:spAutoFit/>
          </a:bodyPr>
          <a:lstStyle/>
          <a:p>
            <a:r>
              <a:rPr lang="ja-JP" altLang="en-US" sz="3200" b="1" dirty="0"/>
              <a:t>ロールプレイの目的</a:t>
            </a:r>
            <a:endParaRPr lang="ja-JP" altLang="en-US" sz="3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504056"/>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2400" dirty="0"/>
              <a:t>演習資料⑧　振り返り</a:t>
            </a:r>
          </a:p>
        </p:txBody>
      </p:sp>
      <p:sp>
        <p:nvSpPr>
          <p:cNvPr id="6" name="テキスト ボックス 5">
            <a:extLst>
              <a:ext uri="{FF2B5EF4-FFF2-40B4-BE49-F238E27FC236}">
                <a16:creationId xmlns:a16="http://schemas.microsoft.com/office/drawing/2014/main" xmlns="" id="{A3C37774-46C1-4AFF-B50E-683F353908B7}"/>
              </a:ext>
            </a:extLst>
          </p:cNvPr>
          <p:cNvSpPr txBox="1"/>
          <p:nvPr/>
        </p:nvSpPr>
        <p:spPr>
          <a:xfrm>
            <a:off x="383866" y="766732"/>
            <a:ext cx="9301472" cy="5324535"/>
          </a:xfrm>
          <a:prstGeom prst="rect">
            <a:avLst/>
          </a:prstGeom>
          <a:noFill/>
          <a:ln>
            <a:solidFill>
              <a:schemeClr val="accent2">
                <a:shade val="50000"/>
              </a:schemeClr>
            </a:solidFill>
          </a:ln>
        </p:spPr>
        <p:txBody>
          <a:bodyPr wrap="square" rtlCol="0">
            <a:spAutoFit/>
          </a:bodyPr>
          <a:lstStyle/>
          <a:p>
            <a:pPr algn="l"/>
            <a:r>
              <a:rPr lang="ja-JP" altLang="en-US" kern="100" dirty="0">
                <a:effectLst/>
                <a:latin typeface="+mj-ea"/>
                <a:ea typeface="+mj-ea"/>
                <a:cs typeface="Times New Roman" panose="02020603050405020304" pitchFamily="18" charset="0"/>
              </a:rPr>
              <a:t>利用者とのかかわり方の基本</a:t>
            </a:r>
            <a:endParaRPr lang="en-US" altLang="ja-JP" kern="100" dirty="0">
              <a:effectLst/>
              <a:latin typeface="+mj-ea"/>
              <a:ea typeface="+mj-ea"/>
              <a:cs typeface="Times New Roman" panose="02020603050405020304" pitchFamily="18" charset="0"/>
            </a:endParaRPr>
          </a:p>
          <a:p>
            <a:pPr algn="l"/>
            <a:r>
              <a:rPr lang="ja-JP" altLang="en-US" kern="100" dirty="0">
                <a:effectLst/>
                <a:latin typeface="+mj-ea"/>
                <a:ea typeface="+mj-ea"/>
                <a:cs typeface="Times New Roman" panose="02020603050405020304" pitchFamily="18" charset="0"/>
              </a:rPr>
              <a:t>≪例えば≫　</a:t>
            </a:r>
            <a:endParaRPr lang="en-US" altLang="ja-JP"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a:t>
            </a:r>
            <a:r>
              <a:rPr lang="ja-JP" altLang="en-US" kern="100" dirty="0">
                <a:effectLst/>
                <a:latin typeface="+mj-ea"/>
                <a:ea typeface="+mj-ea"/>
                <a:cs typeface="Times New Roman" panose="02020603050405020304" pitchFamily="18" charset="0"/>
              </a:rPr>
              <a:t>意思の表出や決定に支援が必要な人</a:t>
            </a:r>
            <a:endParaRPr lang="en-US" altLang="ja-JP" kern="100" dirty="0">
              <a:effectLst/>
              <a:latin typeface="+mj-ea"/>
              <a:ea typeface="+mj-ea"/>
              <a:cs typeface="Times New Roman" panose="02020603050405020304" pitchFamily="18" charset="0"/>
            </a:endParaRPr>
          </a:p>
          <a:p>
            <a:pPr algn="l"/>
            <a:r>
              <a:rPr lang="ja-JP" altLang="en-US" kern="100" dirty="0">
                <a:effectLst/>
                <a:latin typeface="+mj-ea"/>
                <a:ea typeface="+mj-ea"/>
                <a:cs typeface="Times New Roman" panose="02020603050405020304" pitchFamily="18" charset="0"/>
              </a:rPr>
              <a:t>　○まったく意思表出がされていないように見える人</a:t>
            </a:r>
            <a:endParaRPr lang="en-US" altLang="ja-JP" kern="100" dirty="0">
              <a:effectLst/>
              <a:latin typeface="+mj-ea"/>
              <a:ea typeface="+mj-ea"/>
              <a:cs typeface="Times New Roman" panose="02020603050405020304" pitchFamily="18" charset="0"/>
            </a:endParaRPr>
          </a:p>
          <a:p>
            <a:r>
              <a:rPr lang="ja-JP" altLang="en-US" kern="100" dirty="0">
                <a:latin typeface="+mj-ea"/>
                <a:ea typeface="+mj-ea"/>
                <a:cs typeface="Times New Roman" panose="02020603050405020304" pitchFamily="18" charset="0"/>
              </a:rPr>
              <a:t>　　　　　　　　↓　　</a:t>
            </a:r>
            <a:endParaRPr lang="en-US" altLang="ja-JP"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a:t>
            </a:r>
            <a:r>
              <a:rPr lang="ja-JP" altLang="en-US" kern="100" dirty="0">
                <a:effectLst/>
                <a:latin typeface="+mj-ea"/>
                <a:ea typeface="+mj-ea"/>
                <a:cs typeface="Times New Roman" panose="02020603050405020304" pitchFamily="18" charset="0"/>
              </a:rPr>
              <a:t>必ず意思はあるという前提に立ち利用者と関わること</a:t>
            </a:r>
            <a:endParaRPr lang="en-US" altLang="ja-JP" kern="100" dirty="0">
              <a:effectLst/>
              <a:latin typeface="+mj-ea"/>
              <a:ea typeface="+mj-ea"/>
              <a:cs typeface="Times New Roman" panose="02020603050405020304" pitchFamily="18" charset="0"/>
            </a:endParaRPr>
          </a:p>
          <a:p>
            <a:r>
              <a:rPr lang="ja-JP" altLang="en-US" kern="100" dirty="0">
                <a:latin typeface="+mj-ea"/>
                <a:ea typeface="+mj-ea"/>
                <a:cs typeface="Times New Roman" panose="02020603050405020304" pitchFamily="18" charset="0"/>
              </a:rPr>
              <a:t>　　　　　　　　　　　　　　　　　　　　　　　　　　　　　　　　　　　　　　　支援者の感性を磨く</a:t>
            </a:r>
            <a:endParaRPr lang="en-US" altLang="ja-JP" kern="100" dirty="0">
              <a:latin typeface="+mj-ea"/>
              <a:ea typeface="+mj-ea"/>
              <a:cs typeface="Times New Roman" panose="02020603050405020304" pitchFamily="18" charset="0"/>
            </a:endParaRPr>
          </a:p>
          <a:p>
            <a:r>
              <a:rPr lang="ja-JP" altLang="en-US" kern="100" dirty="0">
                <a:latin typeface="+mj-ea"/>
                <a:ea typeface="+mj-ea"/>
                <a:cs typeface="Times New Roman" panose="02020603050405020304" pitchFamily="18" charset="0"/>
              </a:rPr>
              <a:t>　○無意味な行動や意味が分からない行動</a:t>
            </a:r>
            <a:endParaRPr lang="en-US" altLang="ja-JP" kern="100" dirty="0">
              <a:latin typeface="+mj-ea"/>
              <a:ea typeface="+mj-ea"/>
              <a:cs typeface="Times New Roman" panose="02020603050405020304" pitchFamily="18" charset="0"/>
            </a:endParaRPr>
          </a:p>
          <a:p>
            <a:pPr algn="l"/>
            <a:r>
              <a:rPr lang="ja-JP" altLang="en-US" kern="100" dirty="0">
                <a:effectLst/>
                <a:latin typeface="+mj-ea"/>
                <a:ea typeface="+mj-ea"/>
                <a:cs typeface="Times New Roman" panose="02020603050405020304" pitchFamily="18" charset="0"/>
              </a:rPr>
              <a:t>　　　　　　　　↓</a:t>
            </a:r>
            <a:endParaRPr lang="en-US" altLang="ja-JP" kern="100" dirty="0">
              <a:effectLst/>
              <a:latin typeface="+mj-ea"/>
              <a:ea typeface="+mj-ea"/>
              <a:cs typeface="Times New Roman" panose="02020603050405020304" pitchFamily="18" charset="0"/>
            </a:endParaRPr>
          </a:p>
          <a:p>
            <a:pPr algn="l"/>
            <a:r>
              <a:rPr lang="ja-JP" altLang="en-US" kern="100" dirty="0">
                <a:effectLst/>
                <a:latin typeface="+mj-ea"/>
                <a:ea typeface="+mj-ea"/>
                <a:cs typeface="Times New Roman" panose="02020603050405020304" pitchFamily="18" charset="0"/>
              </a:rPr>
              <a:t>　●職場の関係者や家族などと興味深く観察</a:t>
            </a:r>
            <a:endParaRPr lang="en-US" altLang="ja-JP"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a:t>
            </a:r>
            <a:r>
              <a:rPr lang="ja-JP" altLang="en-US" kern="100" dirty="0">
                <a:effectLst/>
                <a:latin typeface="+mj-ea"/>
                <a:ea typeface="+mj-ea"/>
                <a:cs typeface="Times New Roman" panose="02020603050405020304" pitchFamily="18" charset="0"/>
              </a:rPr>
              <a:t>想定や見立てなどを工夫しながら探る</a:t>
            </a:r>
            <a:endParaRPr lang="en-US" altLang="ja-JP" kern="100" dirty="0">
              <a:effectLst/>
              <a:latin typeface="+mj-ea"/>
              <a:ea typeface="+mj-ea"/>
              <a:cs typeface="Times New Roman" panose="02020603050405020304" pitchFamily="18" charset="0"/>
            </a:endParaRPr>
          </a:p>
          <a:p>
            <a:pPr algn="l"/>
            <a:endParaRPr lang="en-US" altLang="ja-JP"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支援者個人の力には限界がある　→　　個別支援会議</a:t>
            </a:r>
            <a:endParaRPr lang="en-US" altLang="ja-JP"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関係者の知恵や知識を活用　　　　　　</a:t>
            </a:r>
            <a:endParaRPr lang="en-US" altLang="ja-JP"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a:t>
            </a:r>
            <a:endParaRPr lang="en-US" altLang="ja-JP" kern="100" dirty="0">
              <a:latin typeface="+mj-ea"/>
              <a:ea typeface="+mj-ea"/>
              <a:cs typeface="Times New Roman" panose="02020603050405020304" pitchFamily="18" charset="0"/>
            </a:endParaRPr>
          </a:p>
          <a:p>
            <a:pPr algn="l"/>
            <a:r>
              <a:rPr lang="ja-JP" altLang="en-US" kern="100" dirty="0">
                <a:effectLst/>
                <a:latin typeface="+mj-ea"/>
                <a:ea typeface="+mj-ea"/>
                <a:cs typeface="Times New Roman" panose="02020603050405020304" pitchFamily="18" charset="0"/>
              </a:rPr>
              <a:t>　個別支援会議　　→　　</a:t>
            </a:r>
            <a:r>
              <a:rPr lang="ja-JP" altLang="en-US" kern="100" dirty="0">
                <a:latin typeface="+mj-ea"/>
                <a:ea typeface="+mj-ea"/>
                <a:cs typeface="Times New Roman" panose="02020603050405020304" pitchFamily="18" charset="0"/>
              </a:rPr>
              <a:t>繰り返し繰り返し行うことが重要</a:t>
            </a:r>
            <a:endParaRPr lang="en-US" altLang="ja-JP"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利用者の考え方や趣味嗜好などは常に変わり続けるもの</a:t>
            </a:r>
            <a:endParaRPr lang="ja-JP" altLang="ja-JP" kern="100" dirty="0">
              <a:effectLst/>
              <a:latin typeface="+mj-ea"/>
              <a:ea typeface="+mj-ea"/>
              <a:cs typeface="Times New Roman" panose="02020603050405020304" pitchFamily="18" charset="0"/>
            </a:endParaRPr>
          </a:p>
        </p:txBody>
      </p:sp>
      <p:sp>
        <p:nvSpPr>
          <p:cNvPr id="7" name="右中かっこ 6">
            <a:extLst>
              <a:ext uri="{FF2B5EF4-FFF2-40B4-BE49-F238E27FC236}">
                <a16:creationId xmlns:a16="http://schemas.microsoft.com/office/drawing/2014/main" xmlns="" id="{44C3EB7C-8EB4-49CD-9D56-F7FFADB62DB1}"/>
              </a:ext>
            </a:extLst>
          </p:cNvPr>
          <p:cNvSpPr/>
          <p:nvPr/>
        </p:nvSpPr>
        <p:spPr bwMode="auto">
          <a:xfrm>
            <a:off x="6300961" y="1412776"/>
            <a:ext cx="720080" cy="2664296"/>
          </a:xfrm>
          <a:prstGeom prst="rightBrace">
            <a:avLst>
              <a:gd name="adj1" fmla="val 8333"/>
              <a:gd name="adj2" fmla="val 52437"/>
            </a:avLst>
          </a:prstGeom>
          <a:solidFill>
            <a:schemeClr val="bg1"/>
          </a:solidFill>
          <a:ln w="12700" cap="flat" cmpd="sng" algn="ctr">
            <a:solidFill>
              <a:schemeClr val="tx1"/>
            </a:solidFill>
            <a:prstDash val="solid"/>
            <a:round/>
            <a:headEnd type="triangle" w="med" len="med"/>
            <a:tailEnd type="triangle" w="med" len="med"/>
          </a:ln>
          <a:effectLst/>
        </p:spPr>
        <p:txBody>
          <a:bodyPr vert="horz" wrap="square" lIns="74295" tIns="8890" rIns="74295" bIns="889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912458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504056"/>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2400" dirty="0"/>
              <a:t>演習資料⑧　振り返り</a:t>
            </a:r>
          </a:p>
        </p:txBody>
      </p:sp>
      <p:sp>
        <p:nvSpPr>
          <p:cNvPr id="6" name="テキスト ボックス 5">
            <a:extLst>
              <a:ext uri="{FF2B5EF4-FFF2-40B4-BE49-F238E27FC236}">
                <a16:creationId xmlns:a16="http://schemas.microsoft.com/office/drawing/2014/main" xmlns="" id="{A3C37774-46C1-4AFF-B50E-683F353908B7}"/>
              </a:ext>
            </a:extLst>
          </p:cNvPr>
          <p:cNvSpPr txBox="1"/>
          <p:nvPr/>
        </p:nvSpPr>
        <p:spPr>
          <a:xfrm>
            <a:off x="383866" y="766732"/>
            <a:ext cx="9301472" cy="6001643"/>
          </a:xfrm>
          <a:prstGeom prst="rect">
            <a:avLst/>
          </a:prstGeom>
          <a:noFill/>
          <a:ln>
            <a:solidFill>
              <a:schemeClr val="accent2">
                <a:shade val="50000"/>
              </a:schemeClr>
            </a:solidFill>
          </a:ln>
        </p:spPr>
        <p:txBody>
          <a:bodyPr wrap="square" rtlCol="0">
            <a:spAutoFit/>
          </a:bodyPr>
          <a:lstStyle/>
          <a:p>
            <a:pPr algn="ctr"/>
            <a:r>
              <a:rPr lang="ja-JP" altLang="en-US" sz="2400" b="1" kern="100" dirty="0">
                <a:latin typeface="+mj-ea"/>
                <a:ea typeface="+mj-ea"/>
                <a:cs typeface="Times New Roman" panose="02020603050405020304" pitchFamily="18" charset="0"/>
              </a:rPr>
              <a:t>集団思考の落とし穴</a:t>
            </a:r>
            <a:endParaRPr lang="en-US" altLang="ja-JP" sz="2400" b="1" kern="100" dirty="0">
              <a:latin typeface="+mj-ea"/>
              <a:ea typeface="+mj-ea"/>
              <a:cs typeface="Times New Roman" panose="02020603050405020304" pitchFamily="18" charset="0"/>
            </a:endParaRPr>
          </a:p>
          <a:p>
            <a:pPr algn="l"/>
            <a:endParaRPr lang="en-US" altLang="ja-JP" kern="100" dirty="0">
              <a:effectLst/>
              <a:latin typeface="+mj-ea"/>
              <a:ea typeface="+mj-ea"/>
              <a:cs typeface="Times New Roman" panose="02020603050405020304" pitchFamily="18" charset="0"/>
            </a:endParaRPr>
          </a:p>
          <a:p>
            <a:pPr algn="l"/>
            <a:r>
              <a:rPr lang="ja-JP" altLang="en-US" sz="2400" b="1" kern="100" dirty="0">
                <a:effectLst/>
                <a:latin typeface="+mj-ea"/>
                <a:ea typeface="+mj-ea"/>
                <a:cs typeface="Times New Roman" panose="02020603050405020304" pitchFamily="18" charset="0"/>
              </a:rPr>
              <a:t>①社会的手抜き</a:t>
            </a:r>
            <a:endParaRPr lang="en-US" altLang="ja-JP" sz="2400" b="1"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「私一人ぐらい参加しなくてもいいだろう」という現象。　５人以上で発生する。</a:t>
            </a:r>
            <a:endParaRPr lang="en-US" altLang="ja-JP" kern="100" dirty="0">
              <a:effectLst/>
              <a:latin typeface="+mj-ea"/>
              <a:ea typeface="+mj-ea"/>
              <a:cs typeface="Times New Roman" panose="02020603050405020304" pitchFamily="18" charset="0"/>
            </a:endParaRPr>
          </a:p>
          <a:p>
            <a:pPr algn="l"/>
            <a:r>
              <a:rPr lang="ja-JP" altLang="en-US" sz="2400" b="1" kern="100" dirty="0">
                <a:latin typeface="+mj-ea"/>
                <a:ea typeface="+mj-ea"/>
                <a:cs typeface="Times New Roman" panose="02020603050405020304" pitchFamily="18" charset="0"/>
              </a:rPr>
              <a:t>②感情的対立</a:t>
            </a:r>
            <a:endParaRPr lang="en-US" altLang="ja-JP" sz="2400" b="1"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意見の対立ではなく、「あいつは嫌い」的な感情に根差した対立</a:t>
            </a:r>
            <a:endParaRPr lang="en-US" altLang="ja-JP" kern="100" dirty="0">
              <a:latin typeface="+mj-ea"/>
              <a:ea typeface="+mj-ea"/>
              <a:cs typeface="Times New Roman" panose="02020603050405020304" pitchFamily="18" charset="0"/>
            </a:endParaRPr>
          </a:p>
          <a:p>
            <a:pPr algn="l"/>
            <a:r>
              <a:rPr lang="ja-JP" altLang="en-US" sz="2400" b="1" kern="100" dirty="0">
                <a:effectLst/>
                <a:latin typeface="+mj-ea"/>
                <a:ea typeface="+mj-ea"/>
                <a:cs typeface="Times New Roman" panose="02020603050405020304" pitchFamily="18" charset="0"/>
              </a:rPr>
              <a:t>③声高少数者の影響</a:t>
            </a:r>
            <a:endParaRPr lang="en-US" altLang="ja-JP" sz="2400" b="1"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「声の大きい」「目立つ」意見に目を奪われて「声の小さな」「目立たない」正しい意　</a:t>
            </a:r>
            <a:endParaRPr lang="en-US" altLang="ja-JP"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見を見落とす。</a:t>
            </a:r>
            <a:endParaRPr lang="en-US" altLang="ja-JP" kern="100" dirty="0">
              <a:effectLst/>
              <a:latin typeface="+mj-ea"/>
              <a:ea typeface="+mj-ea"/>
              <a:cs typeface="Times New Roman" panose="02020603050405020304" pitchFamily="18" charset="0"/>
            </a:endParaRPr>
          </a:p>
          <a:p>
            <a:pPr algn="l"/>
            <a:r>
              <a:rPr lang="ja-JP" altLang="en-US" sz="2400" b="1" kern="100" dirty="0">
                <a:latin typeface="+mj-ea"/>
                <a:ea typeface="+mj-ea"/>
                <a:cs typeface="Times New Roman" panose="02020603050405020304" pitchFamily="18" charset="0"/>
              </a:rPr>
              <a:t>④集団圧力・同調行動</a:t>
            </a:r>
            <a:endParaRPr lang="en-US" altLang="ja-JP" sz="2400" b="1" kern="100" dirty="0">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目に見えぬ集団圧力とそれに知らず知らず同調する行動</a:t>
            </a:r>
            <a:endParaRPr lang="en-US" altLang="ja-JP" kern="100" dirty="0">
              <a:latin typeface="+mj-ea"/>
              <a:ea typeface="+mj-ea"/>
              <a:cs typeface="Times New Roman" panose="02020603050405020304" pitchFamily="18" charset="0"/>
            </a:endParaRPr>
          </a:p>
          <a:p>
            <a:pPr algn="l"/>
            <a:r>
              <a:rPr lang="ja-JP" altLang="en-US" sz="2400" b="1" kern="100" dirty="0">
                <a:effectLst/>
                <a:latin typeface="+mj-ea"/>
                <a:ea typeface="+mj-ea"/>
                <a:cs typeface="Times New Roman" panose="02020603050405020304" pitchFamily="18" charset="0"/>
              </a:rPr>
              <a:t>⑤集団愚考</a:t>
            </a:r>
            <a:endParaRPr lang="en-US" altLang="ja-JP" sz="2400" b="1" kern="100" dirty="0">
              <a:effectLst/>
              <a:latin typeface="+mj-ea"/>
              <a:ea typeface="+mj-ea"/>
              <a:cs typeface="Times New Roman" panose="02020603050405020304" pitchFamily="18" charset="0"/>
            </a:endParaRPr>
          </a:p>
          <a:p>
            <a:pPr algn="l"/>
            <a:r>
              <a:rPr lang="ja-JP" altLang="en-US" kern="100" dirty="0">
                <a:latin typeface="+mj-ea"/>
                <a:ea typeface="+mj-ea"/>
                <a:cs typeface="Times New Roman" panose="02020603050405020304" pitchFamily="18" charset="0"/>
              </a:rPr>
              <a:t>　　</a:t>
            </a:r>
            <a:r>
              <a:rPr lang="en-US" altLang="ja-JP" kern="100" dirty="0">
                <a:latin typeface="+mj-ea"/>
                <a:ea typeface="+mj-ea"/>
                <a:cs typeface="Times New Roman" panose="02020603050405020304" pitchFamily="18" charset="0"/>
              </a:rPr>
              <a:t>IQ150</a:t>
            </a:r>
            <a:r>
              <a:rPr lang="ja-JP" altLang="en-US" kern="100" dirty="0">
                <a:latin typeface="+mj-ea"/>
                <a:ea typeface="+mj-ea"/>
                <a:cs typeface="Times New Roman" panose="02020603050405020304" pitchFamily="18" charset="0"/>
              </a:rPr>
              <a:t>の人が集まって、</a:t>
            </a:r>
            <a:r>
              <a:rPr lang="en-US" altLang="ja-JP" kern="100" dirty="0">
                <a:latin typeface="+mj-ea"/>
                <a:ea typeface="+mj-ea"/>
                <a:cs typeface="Times New Roman" panose="02020603050405020304" pitchFamily="18" charset="0"/>
              </a:rPr>
              <a:t>IQ100</a:t>
            </a:r>
            <a:r>
              <a:rPr lang="ja-JP" altLang="en-US" kern="100" dirty="0">
                <a:latin typeface="+mj-ea"/>
                <a:ea typeface="+mj-ea"/>
                <a:cs typeface="Times New Roman" panose="02020603050405020304" pitchFamily="18" charset="0"/>
              </a:rPr>
              <a:t>の答えを出す現象。　つまり安心や安全ばかりを優先　</a:t>
            </a:r>
            <a:endParaRPr lang="en-US" altLang="ja-JP" kern="100" dirty="0">
              <a:latin typeface="+mj-ea"/>
              <a:ea typeface="+mj-ea"/>
              <a:cs typeface="Times New Roman" panose="02020603050405020304" pitchFamily="18" charset="0"/>
            </a:endParaRPr>
          </a:p>
          <a:p>
            <a:pPr algn="l"/>
            <a:r>
              <a:rPr lang="ja-JP" altLang="en-US" kern="100">
                <a:latin typeface="+mj-ea"/>
                <a:ea typeface="+mj-ea"/>
                <a:cs typeface="Times New Roman" panose="02020603050405020304" pitchFamily="18" charset="0"/>
              </a:rPr>
              <a:t>　　したり</a:t>
            </a:r>
            <a:r>
              <a:rPr lang="ja-JP" altLang="en-US" kern="100" dirty="0">
                <a:latin typeface="+mj-ea"/>
                <a:ea typeface="+mj-ea"/>
                <a:cs typeface="Times New Roman" panose="02020603050405020304" pitchFamily="18" charset="0"/>
              </a:rPr>
              <a:t>、個人では決してしないようなことを組織、集団ではしてしまう。</a:t>
            </a:r>
            <a:endParaRPr lang="en-US" altLang="ja-JP" kern="100" dirty="0">
              <a:effectLst/>
              <a:latin typeface="+mj-ea"/>
              <a:ea typeface="+mj-ea"/>
              <a:cs typeface="Times New Roman" panose="02020603050405020304" pitchFamily="18" charset="0"/>
            </a:endParaRPr>
          </a:p>
          <a:p>
            <a:pPr algn="l"/>
            <a:endParaRPr lang="en-US" altLang="ja-JP" kern="100" dirty="0">
              <a:latin typeface="+mj-ea"/>
              <a:ea typeface="+mj-ea"/>
              <a:cs typeface="Times New Roman" panose="02020603050405020304" pitchFamily="18" charset="0"/>
            </a:endParaRPr>
          </a:p>
          <a:p>
            <a:pPr algn="l"/>
            <a:endParaRPr lang="en-US" altLang="ja-JP" kern="100" dirty="0">
              <a:effectLst/>
              <a:latin typeface="+mj-ea"/>
              <a:ea typeface="+mj-ea"/>
              <a:cs typeface="Times New Roman" panose="02020603050405020304" pitchFamily="18" charset="0"/>
            </a:endParaRPr>
          </a:p>
          <a:p>
            <a:r>
              <a:rPr lang="ja-JP" altLang="en-US" kern="100" dirty="0">
                <a:latin typeface="+mj-ea"/>
                <a:ea typeface="+mj-ea"/>
                <a:cs typeface="Times New Roman" panose="02020603050405020304" pitchFamily="18" charset="0"/>
              </a:rPr>
              <a:t>　　　　　　　　　　参考　久保田康司「ビジネスリーダーのためにファシリテーション入門」</a:t>
            </a:r>
            <a:endParaRPr lang="en-US" altLang="ja-JP" kern="100" dirty="0">
              <a:latin typeface="+mj-ea"/>
              <a:ea typeface="+mj-ea"/>
              <a:cs typeface="Times New Roman" panose="02020603050405020304" pitchFamily="18" charset="0"/>
            </a:endParaRPr>
          </a:p>
          <a:p>
            <a:pPr algn="l"/>
            <a:endParaRPr lang="ja-JP" altLang="ja-JP" kern="100" dirty="0">
              <a:effectLst/>
              <a:latin typeface="+mj-ea"/>
              <a:ea typeface="+mj-ea"/>
              <a:cs typeface="Times New Roman" panose="02020603050405020304" pitchFamily="18" charset="0"/>
            </a:endParaRPr>
          </a:p>
        </p:txBody>
      </p:sp>
    </p:spTree>
    <p:extLst>
      <p:ext uri="{BB962C8B-B14F-4D97-AF65-F5344CB8AC3E}">
        <p14:creationId xmlns:p14="http://schemas.microsoft.com/office/powerpoint/2010/main" val="13487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64406" y="130421"/>
            <a:ext cx="8416950" cy="440005"/>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fontAlgn="auto">
              <a:spcBef>
                <a:spcPts val="0"/>
              </a:spcBef>
              <a:spcAft>
                <a:spcPts val="0"/>
              </a:spcAft>
            </a:pPr>
            <a:r>
              <a:rPr kumimoji="0" lang="ja-JP" altLang="en-US" sz="1846" dirty="0">
                <a:solidFill>
                  <a:srgbClr val="000000"/>
                </a:solidFill>
                <a:latin typeface="ＤＦ特太ゴシック体" panose="020B0509000000000000" pitchFamily="49" charset="-128"/>
                <a:ea typeface="ＤＦ特太ゴシック体" panose="020B0509000000000000" pitchFamily="49" charset="-128"/>
              </a:rPr>
              <a:t>　　サービス管理責任者・児童発達支援管理責任者研修の見直しについて</a:t>
            </a:r>
          </a:p>
        </p:txBody>
      </p:sp>
      <p:sp>
        <p:nvSpPr>
          <p:cNvPr id="6" name="正方形/長方形 5"/>
          <p:cNvSpPr/>
          <p:nvPr/>
        </p:nvSpPr>
        <p:spPr>
          <a:xfrm>
            <a:off x="684337" y="764704"/>
            <a:ext cx="8694885" cy="4331608"/>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一定期間毎の知識や技術の更新を図るとともに、実践の積み重ねを行いながら段階的なスキルアップを図ることができるよう、研修　</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を</a:t>
            </a:r>
            <a:r>
              <a:rPr kumimoji="0" lang="ja-JP" altLang="en-US" sz="1800" b="1" u="sng" dirty="0">
                <a:solidFill>
                  <a:prstClr val="black"/>
                </a:solidFill>
                <a:latin typeface="ＭＳ Ｐゴシック" panose="020B0600070205080204" pitchFamily="50" charset="-128"/>
                <a:ea typeface="ＭＳ Ｐゴシック" panose="020B0600070205080204" pitchFamily="50" charset="-128"/>
              </a:rPr>
              <a:t>基礎研修、実践研修、更新研修</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と分け、実践研修・更新研修の受講に当たっては、一定の実務経験の要件</a:t>
            </a:r>
            <a:r>
              <a:rPr kumimoji="0" lang="en-US" altLang="ja-JP" sz="1800" dirty="0">
                <a:solidFill>
                  <a:prstClr val="black"/>
                </a:solidFill>
                <a:latin typeface="ＭＳ Ｐゴシック" panose="020B0600070205080204" pitchFamily="50" charset="-128"/>
                <a:ea typeface="ＭＳ Ｐゴシック" panose="020B0600070205080204" pitchFamily="50" charset="-128"/>
              </a:rPr>
              <a:t>(</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注</a:t>
            </a:r>
            <a:r>
              <a:rPr kumimoji="0" lang="en-US" altLang="ja-JP" sz="1800" u="sng" dirty="0">
                <a:solidFill>
                  <a:prstClr val="black"/>
                </a:solidFill>
                <a:latin typeface="ＭＳ Ｐゴシック" panose="020B0600070205080204" pitchFamily="50" charset="-128"/>
                <a:ea typeface="ＭＳ Ｐゴシック" panose="020B0600070205080204" pitchFamily="50" charset="-128"/>
              </a:rPr>
              <a:t>)</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を設定。</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a:t>
            </a:r>
            <a:endParaRPr kumimoji="0" lang="en-US" altLang="ja-JP" sz="1800" b="1"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分野を超えた連携を図るための共通基盤を構築する等の観点から、サービス管理責任者研修の全分野及び児童発達支援管理責任者研修の</a:t>
            </a:r>
            <a:r>
              <a:rPr kumimoji="0" lang="ja-JP" altLang="en-US" sz="1800" b="1" u="sng" dirty="0">
                <a:solidFill>
                  <a:prstClr val="black"/>
                </a:solidFill>
                <a:latin typeface="ＭＳ Ｐゴシック" panose="020B0600070205080204" pitchFamily="50" charset="-128"/>
                <a:ea typeface="ＭＳ Ｐゴシック" panose="020B0600070205080204" pitchFamily="50" charset="-128"/>
              </a:rPr>
              <a:t>カリキュラムを統一し、共通で実施</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する。</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このほか、直接支援業務による実務要件を</a:t>
            </a:r>
            <a:r>
              <a:rPr kumimoji="0" lang="en-US" altLang="ja-JP" sz="1800" dirty="0">
                <a:solidFill>
                  <a:prstClr val="black"/>
                </a:solidFill>
                <a:latin typeface="ＭＳ Ｐゴシック" panose="020B0600070205080204" pitchFamily="50" charset="-128"/>
                <a:ea typeface="ＭＳ Ｐゴシック" panose="020B0600070205080204" pitchFamily="50" charset="-128"/>
              </a:rPr>
              <a:t>10</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年⇒８年に緩和するとともに、基礎研修修了時点において、サービス管理責任者等の一部業務を可能とする等の見直しを行う。</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p:txBody>
      </p:sp>
      <p:grpSp>
        <p:nvGrpSpPr>
          <p:cNvPr id="7" name="グループ化 1">
            <a:extLst>
              <a:ext uri="{FF2B5EF4-FFF2-40B4-BE49-F238E27FC236}">
                <a16:creationId xmlns:a16="http://schemas.microsoft.com/office/drawing/2014/main" xmlns="" id="{FCB529C2-D725-5A40-9D74-C5AD1EFD2573}"/>
              </a:ext>
            </a:extLst>
          </p:cNvPr>
          <p:cNvGrpSpPr/>
          <p:nvPr/>
        </p:nvGrpSpPr>
        <p:grpSpPr>
          <a:xfrm>
            <a:off x="856519" y="544579"/>
            <a:ext cx="8440615" cy="66469"/>
            <a:chOff x="0" y="188640"/>
            <a:chExt cx="9144000" cy="72008"/>
          </a:xfrm>
        </p:grpSpPr>
        <p:cxnSp>
          <p:nvCxnSpPr>
            <p:cNvPr id="8" name="直線コネクタ 7">
              <a:extLst>
                <a:ext uri="{FF2B5EF4-FFF2-40B4-BE49-F238E27FC236}">
                  <a16:creationId xmlns:a16="http://schemas.microsoft.com/office/drawing/2014/main" xmlns=""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xmlns=""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40" name="正方形/長方形 39">
            <a:extLst>
              <a:ext uri="{FF2B5EF4-FFF2-40B4-BE49-F238E27FC236}">
                <a16:creationId xmlns:a16="http://schemas.microsoft.com/office/drawing/2014/main" xmlns="" id="{18EB0AA5-2AE6-4165-8428-8904A3FAF821}"/>
              </a:ext>
            </a:extLst>
          </p:cNvPr>
          <p:cNvSpPr/>
          <p:nvPr/>
        </p:nvSpPr>
        <p:spPr>
          <a:xfrm>
            <a:off x="684337" y="5249967"/>
            <a:ext cx="8700334" cy="1275377"/>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この実践研修の</a:t>
            </a:r>
            <a:r>
              <a:rPr kumimoji="0" lang="ja-JP" altLang="en-US" sz="1800" b="1" dirty="0">
                <a:solidFill>
                  <a:srgbClr val="FF0000"/>
                </a:solidFill>
                <a:latin typeface="ＭＳ Ｐゴシック" panose="020B0600070205080204" pitchFamily="50" charset="-128"/>
                <a:ea typeface="ＭＳ Ｐゴシック" panose="020B0600070205080204" pitchFamily="50" charset="-128"/>
              </a:rPr>
              <a:t>カリキュラムは国が示している</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ものを使用</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dirty="0">
                <a:solidFill>
                  <a:prstClr val="black"/>
                </a:solidFill>
                <a:latin typeface="ＭＳ Ｐゴシック" panose="020B0600070205080204" pitchFamily="50" charset="-128"/>
                <a:ea typeface="ＭＳ Ｐゴシック" panose="020B0600070205080204" pitchFamily="50" charset="-128"/>
              </a:rPr>
              <a:t>カリキュラムの統一によりサービス管理者と児童発達支援管理責任者が研修に参加</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a:p>
            <a:pPr marL="244726" indent="-167058" defTabSz="457200" fontAlgn="auto">
              <a:spcBef>
                <a:spcPts val="0"/>
              </a:spcBef>
              <a:spcAft>
                <a:spcPts val="0"/>
              </a:spcAft>
            </a:pPr>
            <a:r>
              <a:rPr kumimoji="0" lang="ja-JP" altLang="en-US" sz="1800" b="1" dirty="0">
                <a:solidFill>
                  <a:srgbClr val="FF0000"/>
                </a:solidFill>
                <a:latin typeface="ＭＳ Ｐゴシック" panose="020B0600070205080204" pitchFamily="50" charset="-128"/>
                <a:ea typeface="ＭＳ Ｐゴシック" panose="020B0600070205080204" pitchFamily="50" charset="-128"/>
              </a:rPr>
              <a:t>サビ管</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と　</a:t>
            </a:r>
            <a:r>
              <a:rPr kumimoji="0" lang="ja-JP" altLang="en-US" sz="1800" b="1" dirty="0">
                <a:solidFill>
                  <a:srgbClr val="FF0000"/>
                </a:solidFill>
                <a:latin typeface="ＭＳ Ｐゴシック" panose="020B0600070205080204" pitchFamily="50" charset="-128"/>
                <a:ea typeface="ＭＳ Ｐゴシック" panose="020B0600070205080204" pitchFamily="50" charset="-128"/>
              </a:rPr>
              <a:t>児発管</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をあわせて　</a:t>
            </a:r>
            <a:r>
              <a:rPr kumimoji="0" lang="ja-JP" altLang="en-US" sz="1800" b="1" dirty="0">
                <a:solidFill>
                  <a:srgbClr val="FF0000"/>
                </a:solidFill>
                <a:latin typeface="ＭＳ Ｐゴシック" panose="020B0600070205080204" pitchFamily="50" charset="-128"/>
                <a:ea typeface="ＭＳ Ｐゴシック" panose="020B0600070205080204" pitchFamily="50" charset="-128"/>
              </a:rPr>
              <a:t>サビ児管</a:t>
            </a:r>
            <a:r>
              <a:rPr kumimoji="0" lang="ja-JP" altLang="en-US" sz="1800" dirty="0">
                <a:solidFill>
                  <a:prstClr val="black"/>
                </a:solidFill>
                <a:latin typeface="ＭＳ Ｐゴシック" panose="020B0600070205080204" pitchFamily="50" charset="-128"/>
                <a:ea typeface="ＭＳ Ｐゴシック" panose="020B0600070205080204" pitchFamily="50" charset="-128"/>
              </a:rPr>
              <a:t>　と呼ぶ場合があります。</a:t>
            </a:r>
            <a:endParaRPr kumimoji="0" lang="en-US" altLang="ja-JP" sz="1800" dirty="0">
              <a:solidFill>
                <a:prstClr val="black"/>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578853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直線コネクタ 27"/>
          <p:cNvCxnSpPr/>
          <p:nvPr/>
        </p:nvCxnSpPr>
        <p:spPr>
          <a:xfrm>
            <a:off x="279891" y="3644900"/>
            <a:ext cx="9372600" cy="0"/>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07" name="Rectangle 6"/>
          <p:cNvSpPr>
            <a:spLocks noChangeArrowheads="1"/>
          </p:cNvSpPr>
          <p:nvPr/>
        </p:nvSpPr>
        <p:spPr bwMode="auto">
          <a:xfrm>
            <a:off x="795735" y="1484328"/>
            <a:ext cx="478393" cy="1800225"/>
          </a:xfrm>
          <a:prstGeom prst="rect">
            <a:avLst/>
          </a:prstGeom>
          <a:no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08" name="Rectangle 7"/>
          <p:cNvSpPr>
            <a:spLocks noChangeArrowheads="1"/>
          </p:cNvSpPr>
          <p:nvPr/>
        </p:nvSpPr>
        <p:spPr bwMode="auto">
          <a:xfrm>
            <a:off x="1923067" y="1194564"/>
            <a:ext cx="478393" cy="2376263"/>
          </a:xfrm>
          <a:prstGeom prst="rect">
            <a:avLst/>
          </a:prstGeom>
          <a:no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サービス等利用計画案等</a:t>
            </a:r>
            <a:endParaRPr lang="ja-JP" altLang="en-US" sz="1600" dirty="0">
              <a:solidFill>
                <a:srgbClr val="000000"/>
              </a:solidFill>
            </a:endParaRPr>
          </a:p>
        </p:txBody>
      </p:sp>
      <p:sp>
        <p:nvSpPr>
          <p:cNvPr id="47109" name="Rectangle 38"/>
          <p:cNvSpPr>
            <a:spLocks noChangeArrowheads="1"/>
          </p:cNvSpPr>
          <p:nvPr/>
        </p:nvSpPr>
        <p:spPr bwMode="auto">
          <a:xfrm>
            <a:off x="6817669" y="3766313"/>
            <a:ext cx="478393" cy="1912349"/>
          </a:xfrm>
          <a:prstGeom prst="rect">
            <a:avLst/>
          </a:prstGeom>
          <a:noFill/>
          <a:ln w="9525">
            <a:solidFill>
              <a:schemeClr val="tx1"/>
            </a:solidFill>
            <a:miter lim="800000"/>
            <a:headEnd/>
            <a:tailEnd/>
          </a:ln>
        </p:spPr>
        <p:txBody>
          <a:bodyPr vert="eaVert" wrap="none" lIns="91315" tIns="0" rIns="91315" bIns="0"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個別支援計画</a:t>
            </a:r>
            <a:endParaRPr lang="ja-JP" altLang="en-US" dirty="0">
              <a:solidFill>
                <a:srgbClr val="000000"/>
              </a:solidFill>
            </a:endParaRPr>
          </a:p>
        </p:txBody>
      </p:sp>
      <p:sp>
        <p:nvSpPr>
          <p:cNvPr id="47110" name="Line 40"/>
          <p:cNvSpPr>
            <a:spLocks noChangeShapeType="1"/>
          </p:cNvSpPr>
          <p:nvPr/>
        </p:nvSpPr>
        <p:spPr bwMode="auto">
          <a:xfrm>
            <a:off x="4117318" y="3356992"/>
            <a:ext cx="239877" cy="432048"/>
          </a:xfrm>
          <a:prstGeom prst="line">
            <a:avLst/>
          </a:prstGeom>
          <a:noFill/>
          <a:ln w="50800">
            <a:solidFill>
              <a:schemeClr val="tx1"/>
            </a:solidFill>
            <a:round/>
            <a:headEnd/>
            <a:tailEnd type="triangle" w="med" len="med"/>
          </a:ln>
        </p:spPr>
        <p:txBody>
          <a:bodyPr lIns="91315" tIns="45659" rIns="91315" bIns="45659"/>
          <a:lstStyle/>
          <a:p>
            <a:pPr defTabSz="913242"/>
            <a:endParaRPr lang="ja-JP" altLang="en-US" sz="1200" dirty="0">
              <a:solidFill>
                <a:prstClr val="black"/>
              </a:solidFill>
            </a:endParaRPr>
          </a:p>
        </p:txBody>
      </p:sp>
      <p:sp>
        <p:nvSpPr>
          <p:cNvPr id="47111" name="Rectangle 49"/>
          <p:cNvSpPr>
            <a:spLocks noChangeArrowheads="1"/>
          </p:cNvSpPr>
          <p:nvPr/>
        </p:nvSpPr>
        <p:spPr bwMode="auto">
          <a:xfrm>
            <a:off x="8291149" y="3766782"/>
            <a:ext cx="478393" cy="2110490"/>
          </a:xfrm>
          <a:prstGeom prst="rect">
            <a:avLst/>
          </a:prstGeom>
          <a:noFill/>
          <a:ln w="9525">
            <a:solidFill>
              <a:schemeClr val="tx1"/>
            </a:solidFill>
            <a:miter lim="800000"/>
            <a:headEnd/>
            <a:tailEnd/>
          </a:ln>
        </p:spPr>
        <p:txBody>
          <a:bodyPr vert="eaVert" wrap="none" lIns="91315" tIns="45659" rIns="91315" bIns="45659" anchor="ctr"/>
          <a:lstStyle/>
          <a:p>
            <a:pPr algn="ctr" defTabSz="913242">
              <a:spcBef>
                <a:spcPct val="50000"/>
              </a:spcBef>
            </a:pPr>
            <a:r>
              <a:rPr lang="ja-JP" altLang="en-US" dirty="0">
                <a:solidFill>
                  <a:srgbClr val="000000"/>
                </a:solidFill>
                <a:latin typeface="HG創英角ﾎﾟｯﾌﾟ体" pitchFamily="49" charset="-128"/>
                <a:ea typeface="HG創英角ﾎﾟｯﾌﾟ体" pitchFamily="49" charset="-128"/>
              </a:rPr>
              <a:t>モニタリング</a:t>
            </a:r>
            <a:endParaRPr lang="ja-JP" altLang="en-US" dirty="0">
              <a:solidFill>
                <a:srgbClr val="000000"/>
              </a:solidFill>
            </a:endParaRPr>
          </a:p>
        </p:txBody>
      </p:sp>
      <p:sp>
        <p:nvSpPr>
          <p:cNvPr id="23" name="Rectangle 50"/>
          <p:cNvSpPr>
            <a:spLocks noChangeArrowheads="1"/>
          </p:cNvSpPr>
          <p:nvPr/>
        </p:nvSpPr>
        <p:spPr bwMode="auto">
          <a:xfrm>
            <a:off x="131806" y="1196975"/>
            <a:ext cx="515819" cy="2159000"/>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相談支援事業者</a:t>
            </a:r>
          </a:p>
        </p:txBody>
      </p:sp>
      <p:sp>
        <p:nvSpPr>
          <p:cNvPr id="47114" name="Rectangle 52"/>
          <p:cNvSpPr>
            <a:spLocks noChangeArrowheads="1"/>
          </p:cNvSpPr>
          <p:nvPr/>
        </p:nvSpPr>
        <p:spPr bwMode="auto">
          <a:xfrm>
            <a:off x="2531451" y="2527045"/>
            <a:ext cx="369372" cy="2087563"/>
          </a:xfrm>
          <a:prstGeom prst="roundRect">
            <a:avLst>
              <a:gd name="adj" fmla="val 0"/>
            </a:avLst>
          </a:prstGeom>
          <a:solidFill>
            <a:schemeClr val="bg1"/>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600" b="1" dirty="0">
                <a:solidFill>
                  <a:srgbClr val="000000"/>
                </a:solidFill>
                <a:latin typeface="ＭＳ Ｐゴシック" charset="-128"/>
              </a:rPr>
              <a:t>支給決定</a:t>
            </a:r>
            <a:endParaRPr lang="en-US" altLang="ja-JP" sz="1600" b="1" dirty="0">
              <a:solidFill>
                <a:srgbClr val="000000"/>
              </a:solidFill>
              <a:latin typeface="ＭＳ Ｐゴシック" charset="-128"/>
            </a:endParaRPr>
          </a:p>
        </p:txBody>
      </p:sp>
      <p:sp>
        <p:nvSpPr>
          <p:cNvPr id="33" name="Rectangle 50"/>
          <p:cNvSpPr>
            <a:spLocks noChangeArrowheads="1"/>
          </p:cNvSpPr>
          <p:nvPr/>
        </p:nvSpPr>
        <p:spPr bwMode="auto">
          <a:xfrm>
            <a:off x="131806" y="3820905"/>
            <a:ext cx="515819" cy="2416383"/>
          </a:xfrm>
          <a:prstGeom prst="roundRect">
            <a:avLst>
              <a:gd name="adj" fmla="val 33514"/>
            </a:avLst>
          </a:prstGeom>
          <a:solidFill>
            <a:schemeClr val="tx2">
              <a:lumMod val="20000"/>
              <a:lumOff val="80000"/>
            </a:schemeClr>
          </a:solidFill>
          <a:ln w="9525">
            <a:solidFill>
              <a:schemeClr val="tx1"/>
            </a:solidFill>
            <a:miter lim="800000"/>
            <a:headEnd/>
            <a:tailEnd/>
          </a:ln>
        </p:spPr>
        <p:txBody>
          <a:bodyPr vert="eaVert" wrap="none" lIns="91315" tIns="45659" rIns="91315" bIns="45659" anchor="ctr"/>
          <a:lstStyle/>
          <a:p>
            <a:pPr algn="ctr" defTabSz="913242">
              <a:defRPr/>
            </a:pPr>
            <a:r>
              <a:rPr lang="ja-JP" altLang="en-US" dirty="0">
                <a:solidFill>
                  <a:prstClr val="black"/>
                </a:solidFill>
                <a:latin typeface="HG創英角ﾎﾟｯﾌﾟ体" pitchFamily="49" charset="-128"/>
                <a:ea typeface="HG創英角ﾎﾟｯﾌﾟ体" pitchFamily="49" charset="-128"/>
              </a:rPr>
              <a:t>サービス事業者</a:t>
            </a:r>
          </a:p>
        </p:txBody>
      </p:sp>
      <p:sp>
        <p:nvSpPr>
          <p:cNvPr id="47116" name="Rectangle 6"/>
          <p:cNvSpPr>
            <a:spLocks noChangeArrowheads="1"/>
          </p:cNvSpPr>
          <p:nvPr/>
        </p:nvSpPr>
        <p:spPr bwMode="auto">
          <a:xfrm>
            <a:off x="4968680" y="3918893"/>
            <a:ext cx="478393" cy="1958376"/>
          </a:xfrm>
          <a:prstGeom prst="rect">
            <a:avLst/>
          </a:prstGeom>
          <a:noFill/>
          <a:ln w="9525">
            <a:solidFill>
              <a:schemeClr val="tx1"/>
            </a:solidFill>
            <a:miter lim="800000"/>
            <a:headEnd/>
            <a:tailEnd/>
          </a:ln>
        </p:spPr>
        <p:txBody>
          <a:bodyPr vert="eaVert" wrap="none" lIns="91315" tIns="45659" rIns="91315" bIns="45659" anchor="ctr"/>
          <a:lstStyle/>
          <a:p>
            <a:pPr defTabSz="913242"/>
            <a:r>
              <a:rPr lang="ja-JP" altLang="en-US" dirty="0">
                <a:solidFill>
                  <a:srgbClr val="000000"/>
                </a:solidFill>
                <a:latin typeface="HG創英角ﾎﾟｯﾌﾟ体" pitchFamily="49" charset="-128"/>
                <a:ea typeface="HG創英角ﾎﾟｯﾌﾟ体" pitchFamily="49" charset="-128"/>
              </a:rPr>
              <a:t> アセスメント　</a:t>
            </a:r>
            <a:r>
              <a:rPr lang="ja-JP" altLang="en-US" dirty="0">
                <a:solidFill>
                  <a:srgbClr val="000000"/>
                </a:solidFill>
              </a:rPr>
              <a:t>　　　　　　</a:t>
            </a:r>
          </a:p>
        </p:txBody>
      </p:sp>
      <p:sp>
        <p:nvSpPr>
          <p:cNvPr id="47117" name="Rectangle 7"/>
          <p:cNvSpPr>
            <a:spLocks noChangeArrowheads="1"/>
          </p:cNvSpPr>
          <p:nvPr/>
        </p:nvSpPr>
        <p:spPr bwMode="auto">
          <a:xfrm>
            <a:off x="3637590" y="1268770"/>
            <a:ext cx="478393" cy="2232247"/>
          </a:xfrm>
          <a:prstGeom prst="rect">
            <a:avLst/>
          </a:prstGeom>
          <a:noFill/>
          <a:ln w="9525">
            <a:solidFill>
              <a:schemeClr val="tx1"/>
            </a:solidFill>
            <a:miter lim="800000"/>
            <a:headEnd/>
            <a:tailEnd/>
          </a:ln>
        </p:spPr>
        <p:txBody>
          <a:bodyPr vert="eaVert" wrap="none" lIns="91315" tIns="45659" rIns="91315" bIns="45659" anchor="ctr"/>
          <a:lstStyle/>
          <a:p>
            <a:pPr defTabSz="913242"/>
            <a:r>
              <a:rPr lang="ja-JP" altLang="en-US" sz="1600" dirty="0">
                <a:solidFill>
                  <a:srgbClr val="000000"/>
                </a:solidFill>
                <a:latin typeface="HG創英角ﾎﾟｯﾌﾟ体" pitchFamily="49" charset="-128"/>
                <a:ea typeface="HG創英角ﾎﾟｯﾌﾟ体" pitchFamily="49" charset="-128"/>
              </a:rPr>
              <a:t>サービス等利用計画等</a:t>
            </a:r>
            <a:endParaRPr lang="ja-JP" altLang="en-US" sz="1600" dirty="0">
              <a:solidFill>
                <a:srgbClr val="000000"/>
              </a:solidFill>
            </a:endParaRPr>
          </a:p>
        </p:txBody>
      </p:sp>
      <p:sp>
        <p:nvSpPr>
          <p:cNvPr id="43" name="右矢印 42"/>
          <p:cNvSpPr/>
          <p:nvPr/>
        </p:nvSpPr>
        <p:spPr>
          <a:xfrm>
            <a:off x="5501723" y="4359821"/>
            <a:ext cx="296148"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19" name="Rectangle 52"/>
          <p:cNvSpPr>
            <a:spLocks noChangeArrowheads="1"/>
          </p:cNvSpPr>
          <p:nvPr/>
        </p:nvSpPr>
        <p:spPr bwMode="auto">
          <a:xfrm>
            <a:off x="6403361" y="2891506"/>
            <a:ext cx="325382" cy="2374900"/>
          </a:xfrm>
          <a:prstGeom prst="roundRect">
            <a:avLst>
              <a:gd name="adj" fmla="val 50000"/>
            </a:avLst>
          </a:prstGeom>
          <a:no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800" b="1" dirty="0">
                <a:solidFill>
                  <a:srgbClr val="000000"/>
                </a:solidFill>
                <a:latin typeface="ＭＳ Ｐゴシック" charset="-128"/>
              </a:rPr>
              <a:t>個別支援会議</a:t>
            </a:r>
            <a:endParaRPr lang="en-US" altLang="ja-JP" sz="1800" b="1" dirty="0">
              <a:solidFill>
                <a:srgbClr val="000000"/>
              </a:solidFill>
              <a:latin typeface="ＭＳ Ｐゴシック" charset="-128"/>
            </a:endParaRPr>
          </a:p>
        </p:txBody>
      </p:sp>
      <p:sp>
        <p:nvSpPr>
          <p:cNvPr id="47120" name="Rectangle 7"/>
          <p:cNvSpPr>
            <a:spLocks noChangeArrowheads="1"/>
          </p:cNvSpPr>
          <p:nvPr/>
        </p:nvSpPr>
        <p:spPr bwMode="auto">
          <a:xfrm>
            <a:off x="8195232" y="1196761"/>
            <a:ext cx="574295" cy="2303463"/>
          </a:xfrm>
          <a:prstGeom prst="rect">
            <a:avLst/>
          </a:prstGeom>
          <a:no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継続サービス利用支援等</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（モニタリング）</a:t>
            </a:r>
            <a:endParaRPr lang="ja-JP" altLang="en-US" sz="1600" dirty="0">
              <a:solidFill>
                <a:srgbClr val="000000"/>
              </a:solidFill>
            </a:endParaRPr>
          </a:p>
        </p:txBody>
      </p:sp>
      <p:sp>
        <p:nvSpPr>
          <p:cNvPr id="47121" name="Rectangle 7"/>
          <p:cNvSpPr>
            <a:spLocks noChangeArrowheads="1"/>
          </p:cNvSpPr>
          <p:nvPr/>
        </p:nvSpPr>
        <p:spPr bwMode="auto">
          <a:xfrm>
            <a:off x="7633996" y="3771917"/>
            <a:ext cx="561237" cy="2374900"/>
          </a:xfrm>
          <a:prstGeom prst="rect">
            <a:avLst/>
          </a:prstGeom>
          <a:noFill/>
          <a:ln w="9525">
            <a:solidFill>
              <a:schemeClr val="tx1"/>
            </a:solidFill>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個別支援計画の実施</a:t>
            </a:r>
            <a:endParaRPr lang="en-US" altLang="ja-JP" sz="1600" dirty="0">
              <a:solidFill>
                <a:srgbClr val="000000"/>
              </a:solidFill>
              <a:latin typeface="HG創英角ﾎﾟｯﾌﾟ体" pitchFamily="49" charset="-128"/>
              <a:ea typeface="HG創英角ﾎﾟｯﾌﾟ体" pitchFamily="49" charset="-128"/>
            </a:endParaRPr>
          </a:p>
          <a:p>
            <a:pPr algn="ctr" defTabSz="913242"/>
            <a:r>
              <a:rPr lang="ja-JP" altLang="en-US" sz="1600" dirty="0">
                <a:solidFill>
                  <a:srgbClr val="000000"/>
                </a:solidFill>
                <a:latin typeface="HG創英角ﾎﾟｯﾌﾟ体" pitchFamily="49" charset="-128"/>
                <a:ea typeface="HG創英角ﾎﾟｯﾌﾟ体" pitchFamily="49" charset="-128"/>
              </a:rPr>
              <a:t>（サービスの提供）</a:t>
            </a:r>
            <a:endParaRPr lang="ja-JP" altLang="en-US" sz="1600" dirty="0">
              <a:solidFill>
                <a:srgbClr val="000000"/>
              </a:solidFill>
            </a:endParaRPr>
          </a:p>
        </p:txBody>
      </p:sp>
      <p:sp>
        <p:nvSpPr>
          <p:cNvPr id="50" name="右矢印 49"/>
          <p:cNvSpPr/>
          <p:nvPr/>
        </p:nvSpPr>
        <p:spPr>
          <a:xfrm>
            <a:off x="7362152" y="4359821"/>
            <a:ext cx="207495"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3" name="Rectangle 7"/>
          <p:cNvSpPr>
            <a:spLocks noChangeArrowheads="1"/>
          </p:cNvSpPr>
          <p:nvPr/>
        </p:nvSpPr>
        <p:spPr bwMode="auto">
          <a:xfrm>
            <a:off x="9616720" y="3789363"/>
            <a:ext cx="478393" cy="2374900"/>
          </a:xfrm>
          <a:prstGeom prst="rect">
            <a:avLst/>
          </a:prstGeom>
          <a:noFill/>
          <a:ln w="15875">
            <a:solidFill>
              <a:schemeClr val="tx1"/>
            </a:solidFill>
            <a:prstDash val="dash"/>
            <a:miter lim="800000"/>
            <a:headEnd/>
            <a:tailEnd/>
          </a:ln>
        </p:spPr>
        <p:txBody>
          <a:bodyPr vert="eaVert" wrap="none" lIns="91315" tIns="45659" rIns="91315" bIns="45659" anchor="ctr"/>
          <a:lstStyle/>
          <a:p>
            <a:pPr algn="ctr" defTabSz="913242"/>
            <a:r>
              <a:rPr lang="ja-JP" altLang="en-US" sz="1600" dirty="0">
                <a:solidFill>
                  <a:srgbClr val="000000"/>
                </a:solidFill>
                <a:latin typeface="HG創英角ﾎﾟｯﾌﾟ体" pitchFamily="49" charset="-128"/>
                <a:ea typeface="HG創英角ﾎﾟｯﾌﾟ体" pitchFamily="49" charset="-128"/>
              </a:rPr>
              <a:t>個別支援計画の変更</a:t>
            </a:r>
            <a:endParaRPr lang="ja-JP" altLang="en-US" sz="1600" dirty="0">
              <a:solidFill>
                <a:srgbClr val="000000"/>
              </a:solidFill>
            </a:endParaRPr>
          </a:p>
        </p:txBody>
      </p:sp>
      <p:sp>
        <p:nvSpPr>
          <p:cNvPr id="52" name="右矢印 51"/>
          <p:cNvSpPr/>
          <p:nvPr/>
        </p:nvSpPr>
        <p:spPr>
          <a:xfrm>
            <a:off x="8801334" y="4383297"/>
            <a:ext cx="294521" cy="6492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25" name="Rectangle 52"/>
          <p:cNvSpPr>
            <a:spLocks noChangeArrowheads="1"/>
          </p:cNvSpPr>
          <p:nvPr/>
        </p:nvSpPr>
        <p:spPr bwMode="auto">
          <a:xfrm>
            <a:off x="3010381" y="1807948"/>
            <a:ext cx="530519" cy="3637275"/>
          </a:xfrm>
          <a:prstGeom prst="roundRect">
            <a:avLst>
              <a:gd name="adj" fmla="val 50000"/>
            </a:avLst>
          </a:prstGeom>
          <a:solidFill>
            <a:schemeClr val="bg1"/>
          </a:solidFill>
          <a:ln w="9525" algn="ctr">
            <a:solidFill>
              <a:schemeClr val="tx1"/>
            </a:solidFill>
            <a:miter lim="800000"/>
            <a:headEnd/>
            <a:tailEnd/>
          </a:ln>
        </p:spPr>
        <p:txBody>
          <a:bodyPr vert="eaVert" wrap="none" lIns="35949" tIns="45659" rIns="35949" bIns="45659" anchor="ctr"/>
          <a:lstStyle/>
          <a:p>
            <a:pPr algn="ctr" defTabSz="913242">
              <a:lnSpc>
                <a:spcPts val="1699"/>
              </a:lnSpc>
            </a:pPr>
            <a:r>
              <a:rPr lang="ja-JP" altLang="en-US" sz="1800" b="1" dirty="0">
                <a:solidFill>
                  <a:srgbClr val="000000"/>
                </a:solidFill>
                <a:latin typeface="ＭＳ Ｐゴシック" charset="-128"/>
              </a:rPr>
              <a:t>サ　ー　ビ　ス　担　当　者　会　議</a:t>
            </a:r>
            <a:endParaRPr lang="en-US" altLang="ja-JP" sz="1800" b="1" dirty="0">
              <a:solidFill>
                <a:srgbClr val="000000"/>
              </a:solidFill>
              <a:latin typeface="ＭＳ Ｐゴシック" charset="-128"/>
            </a:endParaRPr>
          </a:p>
        </p:txBody>
      </p:sp>
      <p:sp>
        <p:nvSpPr>
          <p:cNvPr id="47126" name="Rectangle 38"/>
          <p:cNvSpPr>
            <a:spLocks noChangeArrowheads="1"/>
          </p:cNvSpPr>
          <p:nvPr/>
        </p:nvSpPr>
        <p:spPr bwMode="auto">
          <a:xfrm>
            <a:off x="5830730" y="3771927"/>
            <a:ext cx="478393" cy="2592387"/>
          </a:xfrm>
          <a:prstGeom prst="rect">
            <a:avLst/>
          </a:prstGeom>
          <a:solidFill>
            <a:schemeClr val="bg1"/>
          </a:solidFill>
          <a:ln w="9525">
            <a:solidFill>
              <a:schemeClr val="tx1"/>
            </a:solidFill>
            <a:miter lim="800000"/>
            <a:headEnd/>
            <a:tailEnd/>
          </a:ln>
        </p:spPr>
        <p:txBody>
          <a:bodyPr vert="eaVert" wrap="none" lIns="91315" tIns="45659" rIns="91315" bIns="45659" anchor="ctr"/>
          <a:lstStyle/>
          <a:p>
            <a:pPr defTabSz="913242">
              <a:spcBef>
                <a:spcPct val="50000"/>
              </a:spcBef>
            </a:pPr>
            <a:r>
              <a:rPr lang="ja-JP" altLang="en-US" dirty="0">
                <a:solidFill>
                  <a:srgbClr val="000000"/>
                </a:solidFill>
                <a:latin typeface="HG創英角ﾎﾟｯﾌﾟ体" pitchFamily="49" charset="-128"/>
                <a:ea typeface="HG創英角ﾎﾟｯﾌﾟ体" pitchFamily="49" charset="-128"/>
              </a:rPr>
              <a:t> 個別支援計画の原案</a:t>
            </a:r>
            <a:r>
              <a:rPr lang="ja-JP" altLang="en-US" dirty="0">
                <a:solidFill>
                  <a:srgbClr val="000000"/>
                </a:solidFill>
              </a:rPr>
              <a:t>　</a:t>
            </a:r>
          </a:p>
        </p:txBody>
      </p:sp>
      <p:cxnSp>
        <p:nvCxnSpPr>
          <p:cNvPr id="31" name="直線コネクタ 30"/>
          <p:cNvCxnSpPr/>
          <p:nvPr/>
        </p:nvCxnSpPr>
        <p:spPr>
          <a:xfrm>
            <a:off x="4277236" y="1268760"/>
            <a:ext cx="0" cy="5040312"/>
          </a:xfrm>
          <a:prstGeom prst="line">
            <a:avLst/>
          </a:prstGeom>
          <a:ln w="158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7128" name="Rectangle 7"/>
          <p:cNvSpPr>
            <a:spLocks noChangeArrowheads="1"/>
          </p:cNvSpPr>
          <p:nvPr/>
        </p:nvSpPr>
        <p:spPr bwMode="auto">
          <a:xfrm>
            <a:off x="9600449" y="981088"/>
            <a:ext cx="478393" cy="2519363"/>
          </a:xfrm>
          <a:prstGeom prst="rect">
            <a:avLst/>
          </a:prstGeom>
          <a:noFill/>
          <a:ln w="15875">
            <a:solidFill>
              <a:schemeClr val="tx1"/>
            </a:solidFill>
            <a:prstDash val="dash"/>
            <a:miter lim="800000"/>
            <a:headEnd/>
            <a:tailEnd/>
          </a:ln>
        </p:spPr>
        <p:txBody>
          <a:bodyPr vert="eaVert" wrap="none" lIns="91315" tIns="45659" rIns="91315" bIns="45659" anchor="ctr"/>
          <a:lstStyle/>
          <a:p>
            <a:pPr algn="ctr" defTabSz="913242"/>
            <a:r>
              <a:rPr lang="ja-JP" altLang="en-US" sz="1400" dirty="0">
                <a:solidFill>
                  <a:srgbClr val="000000"/>
                </a:solidFill>
                <a:latin typeface="HG創英角ﾎﾟｯﾌﾟ体" pitchFamily="49" charset="-128"/>
                <a:ea typeface="HG創英角ﾎﾟｯﾌﾟ体" pitchFamily="49" charset="-128"/>
              </a:rPr>
              <a:t>サービス等利用計画等の変更</a:t>
            </a:r>
            <a:endParaRPr lang="ja-JP" altLang="en-US" sz="1400" dirty="0">
              <a:solidFill>
                <a:srgbClr val="000000"/>
              </a:solidFill>
            </a:endParaRPr>
          </a:p>
        </p:txBody>
      </p:sp>
      <p:sp>
        <p:nvSpPr>
          <p:cNvPr id="27" name="右矢印 26"/>
          <p:cNvSpPr/>
          <p:nvPr/>
        </p:nvSpPr>
        <p:spPr>
          <a:xfrm>
            <a:off x="8801334" y="2008345"/>
            <a:ext cx="294521" cy="6477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47130" name="Rectangle 52"/>
          <p:cNvSpPr>
            <a:spLocks noChangeArrowheads="1"/>
          </p:cNvSpPr>
          <p:nvPr/>
        </p:nvSpPr>
        <p:spPr bwMode="auto">
          <a:xfrm>
            <a:off x="9107476" y="1910368"/>
            <a:ext cx="367744" cy="3384550"/>
          </a:xfrm>
          <a:prstGeom prst="roundRect">
            <a:avLst>
              <a:gd name="adj" fmla="val 50000"/>
            </a:avLst>
          </a:prstGeom>
          <a:solidFill>
            <a:schemeClr val="bg1"/>
          </a:solidFill>
          <a:ln w="9525" algn="ctr">
            <a:solidFill>
              <a:schemeClr val="tx1"/>
            </a:solidFill>
            <a:prstDash val="dash"/>
            <a:miter lim="800000"/>
            <a:headEnd/>
            <a:tailEnd/>
          </a:ln>
        </p:spPr>
        <p:txBody>
          <a:bodyPr vert="eaVert" wrap="none" lIns="35949" tIns="45659" rIns="35949" bIns="45659" anchor="ctr"/>
          <a:lstStyle/>
          <a:p>
            <a:pPr algn="ctr" defTabSz="913242">
              <a:lnSpc>
                <a:spcPts val="1699"/>
              </a:lnSpc>
            </a:pPr>
            <a:r>
              <a:rPr lang="ja-JP" altLang="en-US" sz="1400" b="1" dirty="0">
                <a:solidFill>
                  <a:srgbClr val="000000"/>
                </a:solidFill>
                <a:latin typeface="ＭＳ Ｐゴシック" charset="-128"/>
              </a:rPr>
              <a:t>サ　ー　ビ　ス　担　当　者　会　議</a:t>
            </a:r>
            <a:endParaRPr lang="en-US" altLang="ja-JP" sz="1400" b="1" dirty="0">
              <a:solidFill>
                <a:srgbClr val="000000"/>
              </a:solidFill>
              <a:latin typeface="ＭＳ Ｐゴシック" charset="-128"/>
            </a:endParaRPr>
          </a:p>
        </p:txBody>
      </p:sp>
      <p:sp>
        <p:nvSpPr>
          <p:cNvPr id="37" name="右矢印 36"/>
          <p:cNvSpPr/>
          <p:nvPr/>
        </p:nvSpPr>
        <p:spPr>
          <a:xfrm>
            <a:off x="1398722" y="1916832"/>
            <a:ext cx="448440" cy="5760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91315" tIns="45659" rIns="91315" bIns="45659" anchor="ctr"/>
          <a:lstStyle/>
          <a:p>
            <a:pPr algn="ctr" defTabSz="913242">
              <a:defRPr/>
            </a:pPr>
            <a:endParaRPr lang="ja-JP" altLang="en-US" sz="1200" b="1" dirty="0">
              <a:solidFill>
                <a:prstClr val="white"/>
              </a:solidFill>
            </a:endParaRPr>
          </a:p>
        </p:txBody>
      </p:sp>
      <p:sp>
        <p:nvSpPr>
          <p:cNvPr id="38" name="テキスト ボックス 37"/>
          <p:cNvSpPr txBox="1"/>
          <p:nvPr/>
        </p:nvSpPr>
        <p:spPr>
          <a:xfrm>
            <a:off x="1078881" y="6021334"/>
            <a:ext cx="2755114" cy="248071"/>
          </a:xfrm>
          <a:prstGeom prst="rect">
            <a:avLst/>
          </a:prstGeom>
          <a:noFill/>
        </p:spPr>
        <p:txBody>
          <a:bodyPr wrap="square" lIns="62792" tIns="31396" rIns="62792" bIns="31396" rtlCol="0">
            <a:spAutoFit/>
          </a:bodyPr>
          <a:lstStyle/>
          <a:p>
            <a:r>
              <a:rPr lang="en-US" altLang="ja-JP" sz="1200" dirty="0">
                <a:solidFill>
                  <a:srgbClr val="000000"/>
                </a:solidFill>
              </a:rPr>
              <a:t>※</a:t>
            </a:r>
            <a:r>
              <a:rPr lang="ja-JP" altLang="en-US" sz="1200" dirty="0">
                <a:solidFill>
                  <a:srgbClr val="000000"/>
                </a:solidFill>
              </a:rPr>
              <a:t>点線枠部分は、必要により実施</a:t>
            </a:r>
          </a:p>
        </p:txBody>
      </p:sp>
      <p:sp>
        <p:nvSpPr>
          <p:cNvPr id="39" name="AutoShape 54"/>
          <p:cNvSpPr txBox="1">
            <a:spLocks noChangeArrowheads="1"/>
          </p:cNvSpPr>
          <p:nvPr/>
        </p:nvSpPr>
        <p:spPr bwMode="auto">
          <a:xfrm>
            <a:off x="186780" y="147108"/>
            <a:ext cx="9754983" cy="647700"/>
          </a:xfrm>
          <a:prstGeom prst="roundRect">
            <a:avLst>
              <a:gd name="adj" fmla="val 26537"/>
            </a:avLst>
          </a:prstGeom>
          <a:solidFill>
            <a:srgbClr val="FFFFCC"/>
          </a:solidFill>
          <a:ln w="38100" cmpd="thickThin">
            <a:solidFill>
              <a:srgbClr val="FF6600"/>
            </a:solidFill>
            <a:round/>
            <a:headEnd/>
            <a:tailEnd/>
          </a:ln>
          <a:effectLst>
            <a:outerShdw dist="107763" dir="2700000" algn="ctr" rotWithShape="0">
              <a:schemeClr val="bg2">
                <a:alpha val="50000"/>
              </a:schemeClr>
            </a:outerShdw>
          </a:effectLst>
        </p:spPr>
        <p:txBody>
          <a:bodyPr lIns="91315" tIns="45659" rIns="91315" bIns="45659" anchor="ctr"/>
          <a:lstStyle/>
          <a:p>
            <a:pPr algn="ctr" defTabSz="913242">
              <a:defRPr/>
            </a:pPr>
            <a:r>
              <a:rPr lang="ja-JP" altLang="en-US" b="1" dirty="0">
                <a:solidFill>
                  <a:prstClr val="black"/>
                </a:solidFill>
                <a:latin typeface="ＭＳ Ｐゴシック"/>
              </a:rPr>
              <a:t>指定特定相談支援事業者（計画作成担当）及び障害児相談支援事業者と</a:t>
            </a:r>
            <a:endParaRPr lang="en-US" altLang="ja-JP" b="1" dirty="0">
              <a:solidFill>
                <a:prstClr val="black"/>
              </a:solidFill>
              <a:latin typeface="ＭＳ Ｐゴシック"/>
            </a:endParaRPr>
          </a:p>
          <a:p>
            <a:pPr algn="ctr" defTabSz="913242">
              <a:defRPr/>
            </a:pPr>
            <a:r>
              <a:rPr lang="ja-JP" altLang="en-US" b="1" dirty="0">
                <a:solidFill>
                  <a:prstClr val="black"/>
                </a:solidFill>
                <a:latin typeface="ＭＳ Ｐゴシック"/>
              </a:rPr>
              <a:t>障害福祉サービス事業者の関係</a:t>
            </a:r>
          </a:p>
        </p:txBody>
      </p:sp>
      <p:sp>
        <p:nvSpPr>
          <p:cNvPr id="32" name="テキスト ボックス 15"/>
          <p:cNvSpPr txBox="1">
            <a:spLocks noChangeArrowheads="1"/>
          </p:cNvSpPr>
          <p:nvPr/>
        </p:nvSpPr>
        <p:spPr bwMode="auto">
          <a:xfrm>
            <a:off x="4357197" y="3789040"/>
            <a:ext cx="399794" cy="2448272"/>
          </a:xfrm>
          <a:prstGeom prst="rect">
            <a:avLst/>
          </a:prstGeom>
          <a:noFill/>
          <a:ln w="9525">
            <a:solidFill>
              <a:schemeClr val="tx1"/>
            </a:solidFill>
            <a:miter lim="800000"/>
            <a:headEnd/>
            <a:tailEnd/>
          </a:ln>
        </p:spPr>
        <p:txBody>
          <a:bodyPr vert="eaVert" wrap="square" lIns="36000" rIns="36000" anchor="ctr" anchorCtr="0">
            <a:noAutofit/>
          </a:bodyPr>
          <a:lstStyle/>
          <a:p>
            <a:pPr algn="ctr"/>
            <a:r>
              <a:rPr lang="ja-JP" altLang="en-US" sz="1800" b="1" dirty="0">
                <a:solidFill>
                  <a:srgbClr val="000000"/>
                </a:solidFill>
              </a:rPr>
              <a:t>利用契約</a:t>
            </a:r>
          </a:p>
        </p:txBody>
      </p:sp>
    </p:spTree>
    <p:extLst>
      <p:ext uri="{BB962C8B-B14F-4D97-AF65-F5344CB8AC3E}">
        <p14:creationId xmlns:p14="http://schemas.microsoft.com/office/powerpoint/2010/main" val="201096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72008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3600" dirty="0"/>
              <a:t>振り返り</a:t>
            </a:r>
          </a:p>
        </p:txBody>
      </p:sp>
      <p:sp>
        <p:nvSpPr>
          <p:cNvPr id="3" name="コンテンツ プレースホルダー 2"/>
          <p:cNvSpPr>
            <a:spLocks noGrp="1"/>
          </p:cNvSpPr>
          <p:nvPr>
            <p:ph idx="1"/>
          </p:nvPr>
        </p:nvSpPr>
        <p:spPr>
          <a:xfrm>
            <a:off x="288293" y="1124744"/>
            <a:ext cx="9577063" cy="5328592"/>
          </a:xfrm>
          <a:ln>
            <a:solidFill>
              <a:schemeClr val="tx1"/>
            </a:solidFill>
          </a:ln>
        </p:spPr>
        <p:txBody>
          <a:bodyPr/>
          <a:lstStyle/>
          <a:p>
            <a:pPr marL="0" indent="0">
              <a:buNone/>
            </a:pPr>
            <a:r>
              <a:rPr lang="ja-JP" altLang="en-US" sz="2000" dirty="0"/>
              <a:t>　</a:t>
            </a:r>
            <a:r>
              <a:rPr lang="en-US" altLang="ja-JP" sz="2400" dirty="0"/>
              <a:t>『</a:t>
            </a:r>
            <a:r>
              <a:rPr lang="ja-JP" altLang="en-US" sz="2400" dirty="0"/>
              <a:t>心の糧（かて）</a:t>
            </a:r>
            <a:r>
              <a:rPr lang="en-US" altLang="ja-JP" sz="2400" dirty="0"/>
              <a:t>』</a:t>
            </a:r>
            <a:r>
              <a:rPr lang="ja-JP" altLang="en-US" sz="2400" dirty="0"/>
              <a:t>は、私たちの生活をよくする（豊かにする）ために、日常生活の中で私たちが行うことである。</a:t>
            </a:r>
            <a:endParaRPr lang="en-US" altLang="ja-JP" sz="2400" dirty="0"/>
          </a:p>
          <a:p>
            <a:pPr marL="0" indent="0">
              <a:buNone/>
            </a:pPr>
            <a:endParaRPr lang="en-US" altLang="ja-JP" sz="2400" dirty="0"/>
          </a:p>
          <a:p>
            <a:pPr marL="0" indent="0">
              <a:buNone/>
            </a:pPr>
            <a:r>
              <a:rPr lang="ja-JP" altLang="en-US" sz="2400" dirty="0"/>
              <a:t>　仕事、友人、家族のように人生にとって欠かせない重要なことから、日々の生活の中で喜びを感じるための些細なことまで様々であり、人によって糧の捉え方、感じ方は違う。</a:t>
            </a:r>
            <a:endParaRPr lang="en-US" altLang="ja-JP" sz="2400" dirty="0"/>
          </a:p>
          <a:p>
            <a:pPr marL="0" indent="0">
              <a:buNone/>
            </a:pPr>
            <a:endParaRPr lang="en-US" altLang="ja-JP" sz="2400" dirty="0"/>
          </a:p>
          <a:p>
            <a:pPr marL="0" indent="0">
              <a:buNone/>
            </a:pPr>
            <a:r>
              <a:rPr lang="ja-JP" altLang="en-US" sz="2400" dirty="0"/>
              <a:t>　心の糧は、能動的（自分から考えて物事に取り組むこと）である。</a:t>
            </a:r>
            <a:endParaRPr lang="en-US" altLang="ja-JP" sz="2400" dirty="0"/>
          </a:p>
          <a:p>
            <a:pPr marL="0" indent="0">
              <a:buNone/>
            </a:pPr>
            <a:r>
              <a:rPr lang="ja-JP" altLang="en-US" sz="2400" dirty="0"/>
              <a:t>　（例）　</a:t>
            </a:r>
            <a:r>
              <a:rPr lang="en-US" altLang="ja-JP" sz="2400" dirty="0"/>
              <a:t>『</a:t>
            </a:r>
            <a:r>
              <a:rPr lang="ja-JP" altLang="en-US" sz="2400" dirty="0"/>
              <a:t>眠くならないので睡眠薬を飲む</a:t>
            </a:r>
            <a:r>
              <a:rPr lang="en-US" altLang="ja-JP" sz="2400" dirty="0"/>
              <a:t>』</a:t>
            </a:r>
            <a:r>
              <a:rPr lang="ja-JP" altLang="en-US" sz="2400" dirty="0"/>
              <a:t>　⇒　受動的　</a:t>
            </a:r>
            <a:r>
              <a:rPr lang="en-US" altLang="ja-JP" sz="2400" dirty="0"/>
              <a:t>×</a:t>
            </a:r>
          </a:p>
          <a:p>
            <a:pPr marL="0" indent="0">
              <a:buNone/>
            </a:pPr>
            <a:r>
              <a:rPr lang="ja-JP" altLang="en-US" sz="2400" dirty="0"/>
              <a:t>　　　　　</a:t>
            </a:r>
            <a:r>
              <a:rPr lang="en-US" altLang="ja-JP" sz="2400" dirty="0"/>
              <a:t>『</a:t>
            </a:r>
            <a:r>
              <a:rPr lang="ja-JP" altLang="en-US" sz="2400" dirty="0"/>
              <a:t>よく眠れるようにベットに入って読書をする</a:t>
            </a:r>
            <a:r>
              <a:rPr lang="en-US" altLang="ja-JP" sz="2400" dirty="0"/>
              <a:t>』</a:t>
            </a:r>
            <a:r>
              <a:rPr lang="ja-JP" altLang="en-US" sz="2400" dirty="0"/>
              <a:t>　⇒　能動的　○</a:t>
            </a:r>
            <a:endParaRPr kumimoji="1" lang="en-US" altLang="ja-JP" sz="48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4</a:t>
            </a:fld>
            <a:endParaRPr lang="en-US" altLang="ja-JP">
              <a:solidFill>
                <a:srgbClr val="000000"/>
              </a:solidFill>
            </a:endParaRPr>
          </a:p>
        </p:txBody>
      </p:sp>
    </p:spTree>
    <p:extLst>
      <p:ext uri="{BB962C8B-B14F-4D97-AF65-F5344CB8AC3E}">
        <p14:creationId xmlns:p14="http://schemas.microsoft.com/office/powerpoint/2010/main" val="1451019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72008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3600" dirty="0"/>
              <a:t>振り返り</a:t>
            </a:r>
          </a:p>
        </p:txBody>
      </p:sp>
      <p:sp>
        <p:nvSpPr>
          <p:cNvPr id="3" name="コンテンツ プレースホルダー 2"/>
          <p:cNvSpPr>
            <a:spLocks noGrp="1"/>
          </p:cNvSpPr>
          <p:nvPr>
            <p:ph idx="1"/>
          </p:nvPr>
        </p:nvSpPr>
        <p:spPr>
          <a:xfrm>
            <a:off x="288293" y="1124744"/>
            <a:ext cx="9577063" cy="5328592"/>
          </a:xfrm>
          <a:ln>
            <a:solidFill>
              <a:schemeClr val="tx1"/>
            </a:solidFill>
          </a:ln>
        </p:spPr>
        <p:txBody>
          <a:bodyPr/>
          <a:lstStyle/>
          <a:p>
            <a:pPr marL="0" indent="0">
              <a:buNone/>
            </a:pPr>
            <a:r>
              <a:rPr lang="ja-JP" altLang="en-US" sz="2000" dirty="0"/>
              <a:t>　</a:t>
            </a:r>
            <a:r>
              <a:rPr lang="ja-JP" altLang="en-US" sz="2400" dirty="0"/>
              <a:t>心の糧は、私たちが何か行動を起こす際のきっかけになる。</a:t>
            </a:r>
            <a:endParaRPr lang="en-US" altLang="ja-JP" sz="2400" dirty="0"/>
          </a:p>
          <a:p>
            <a:pPr marL="0" indent="0">
              <a:buNone/>
            </a:pPr>
            <a:r>
              <a:rPr lang="ja-JP" altLang="en-US" sz="2400" dirty="0"/>
              <a:t>　</a:t>
            </a:r>
            <a:endParaRPr lang="en-US" altLang="ja-JP" sz="2400" dirty="0"/>
          </a:p>
          <a:p>
            <a:pPr marL="0" indent="0">
              <a:buNone/>
            </a:pPr>
            <a:r>
              <a:rPr lang="ja-JP" altLang="en-US" sz="2400" dirty="0"/>
              <a:t>　また、行動を起こす際は、受動的ではなく能動的、つまり自分から考えて物事に取り組むことが重要。</a:t>
            </a:r>
            <a:endParaRPr lang="en-US" altLang="ja-JP" sz="2400" dirty="0"/>
          </a:p>
          <a:p>
            <a:pPr marL="0" indent="0">
              <a:buNone/>
            </a:pPr>
            <a:r>
              <a:rPr lang="ja-JP" altLang="en-US" sz="2400" dirty="0"/>
              <a:t>　その際、心の糧となる行動が同じでも、動機が違う場合もある。</a:t>
            </a:r>
            <a:endParaRPr lang="en-US" altLang="ja-JP" sz="2400" dirty="0"/>
          </a:p>
          <a:p>
            <a:pPr marL="0" indent="0">
              <a:buNone/>
            </a:pPr>
            <a:r>
              <a:rPr lang="ja-JP" altLang="en-US" sz="2400" dirty="0"/>
              <a:t>　（例）　ウォーキング　⇒　　ダイエット　　⇒　　健康の為</a:t>
            </a:r>
            <a:endParaRPr lang="en-US" altLang="ja-JP" sz="2400" dirty="0"/>
          </a:p>
          <a:p>
            <a:pPr marL="0" indent="0">
              <a:buNone/>
            </a:pPr>
            <a:r>
              <a:rPr lang="ja-JP" altLang="en-US" sz="2400" dirty="0"/>
              <a:t>　　　　　ウォーキング　⇒　　ダイエット　　⇒　　初恋の人に会うため</a:t>
            </a:r>
            <a:endParaRPr lang="en-US" altLang="ja-JP" sz="4800" dirty="0"/>
          </a:p>
          <a:p>
            <a:pPr marL="0" indent="0">
              <a:buNone/>
            </a:pPr>
            <a:endParaRPr lang="en-US" altLang="ja-JP" sz="2400" dirty="0"/>
          </a:p>
          <a:p>
            <a:pPr marL="0" indent="0">
              <a:buNone/>
            </a:pPr>
            <a:r>
              <a:rPr lang="ja-JP" altLang="en-US" sz="2400" dirty="0"/>
              <a:t>　人間の行動を探る、知る際に、その動機が何かを知ることは、その人と接する際に重要ポイントになる。</a:t>
            </a:r>
            <a:endParaRPr lang="en-US" altLang="ja-JP" sz="2400" dirty="0"/>
          </a:p>
          <a:p>
            <a:pPr marL="0" indent="0">
              <a:buNone/>
            </a:pPr>
            <a:r>
              <a:rPr lang="ja-JP" altLang="en-US" sz="2400" dirty="0"/>
              <a:t>　このことを皆さんが接する利用者さんに置き換えて考えてみましょう。</a:t>
            </a:r>
            <a:endParaRPr lang="en-US" altLang="ja-JP" sz="2400" dirty="0"/>
          </a:p>
          <a:p>
            <a:pPr marL="0" indent="0">
              <a:buNone/>
            </a:pPr>
            <a:r>
              <a:rPr lang="ja-JP" altLang="en-US" sz="2400" dirty="0"/>
              <a:t>　利用者さんの心の糧を知ることはとても大切です。　</a:t>
            </a:r>
            <a:endParaRPr lang="en-US" altLang="ja-JP" sz="2400" dirty="0"/>
          </a:p>
          <a:p>
            <a:pPr marL="0" indent="0">
              <a:buNone/>
            </a:pPr>
            <a:endParaRPr lang="en-US" altLang="ja-JP" sz="2400" dirty="0"/>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5</a:t>
            </a:fld>
            <a:endParaRPr lang="en-US" altLang="ja-JP">
              <a:solidFill>
                <a:srgbClr val="000000"/>
              </a:solidFill>
            </a:endParaRPr>
          </a:p>
        </p:txBody>
      </p:sp>
    </p:spTree>
    <p:extLst>
      <p:ext uri="{BB962C8B-B14F-4D97-AF65-F5344CB8AC3E}">
        <p14:creationId xmlns:p14="http://schemas.microsoft.com/office/powerpoint/2010/main" val="7864448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72008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3600" dirty="0"/>
              <a:t>振り返り　演習資料③</a:t>
            </a:r>
          </a:p>
        </p:txBody>
      </p:sp>
      <p:sp>
        <p:nvSpPr>
          <p:cNvPr id="4" name="スライド番号プレースホルダー 3"/>
          <p:cNvSpPr>
            <a:spLocks noGrp="1"/>
          </p:cNvSpPr>
          <p:nvPr>
            <p:ph type="sldNum" sz="quarter" idx="12"/>
          </p:nvPr>
        </p:nvSpPr>
        <p:spPr/>
        <p:txBody>
          <a:bodyPr/>
          <a:lstStyle/>
          <a:p>
            <a:pPr>
              <a:defRPr/>
            </a:pPr>
            <a:fld id="{3A7F450F-24FC-4313-9F04-82FF07EFB060}" type="slidenum">
              <a:rPr lang="en-US" altLang="ja-JP" smtClean="0">
                <a:solidFill>
                  <a:srgbClr val="000000"/>
                </a:solidFill>
              </a:rPr>
              <a:pPr>
                <a:defRPr/>
              </a:pPr>
              <a:t>6</a:t>
            </a:fld>
            <a:endParaRPr lang="en-US" altLang="ja-JP">
              <a:solidFill>
                <a:srgbClr val="000000"/>
              </a:solidFill>
            </a:endParaRPr>
          </a:p>
        </p:txBody>
      </p:sp>
      <p:sp>
        <p:nvSpPr>
          <p:cNvPr id="6" name="コンテンツ プレースホルダー 5">
            <a:extLst>
              <a:ext uri="{FF2B5EF4-FFF2-40B4-BE49-F238E27FC236}">
                <a16:creationId xmlns:a16="http://schemas.microsoft.com/office/drawing/2014/main" xmlns="" id="{0885619F-A882-4D0E-AC86-B8331FA77857}"/>
              </a:ext>
            </a:extLst>
          </p:cNvPr>
          <p:cNvSpPr>
            <a:spLocks noGrp="1"/>
          </p:cNvSpPr>
          <p:nvPr>
            <p:ph idx="1"/>
          </p:nvPr>
        </p:nvSpPr>
        <p:spPr>
          <a:xfrm>
            <a:off x="468313" y="1297208"/>
            <a:ext cx="9137650" cy="4929417"/>
          </a:xfrm>
        </p:spPr>
        <p:txBody>
          <a:bodyPr/>
          <a:lstStyle/>
          <a:p>
            <a:pPr marL="0" indent="0">
              <a:buNone/>
            </a:pPr>
            <a:r>
              <a:rPr lang="ja-JP" altLang="en-US" sz="2400" dirty="0"/>
              <a:t>専門家として支援するということは・・・・</a:t>
            </a:r>
            <a:endParaRPr lang="en-US" altLang="ja-JP" sz="2400" dirty="0"/>
          </a:p>
          <a:p>
            <a:pPr marL="0" indent="0">
              <a:buNone/>
            </a:pPr>
            <a:endParaRPr lang="en-US" altLang="ja-JP" sz="2400" dirty="0"/>
          </a:p>
          <a:p>
            <a:pPr marL="0" indent="0">
              <a:buNone/>
            </a:pPr>
            <a:r>
              <a:rPr lang="ja-JP" altLang="en-US" sz="2400" dirty="0"/>
              <a:t>①利用者と友人になることを目的や役割にしない</a:t>
            </a:r>
            <a:endParaRPr lang="en-US" altLang="ja-JP" sz="2400" dirty="0"/>
          </a:p>
          <a:p>
            <a:pPr marL="0" indent="0">
              <a:buNone/>
            </a:pPr>
            <a:r>
              <a:rPr lang="ja-JP" altLang="en-US" sz="2400" dirty="0"/>
              <a:t>　　専門的な知識を持って支援する。寄り添う姿勢は必要</a:t>
            </a:r>
            <a:endParaRPr lang="en-US" altLang="ja-JP" sz="2400" dirty="0"/>
          </a:p>
          <a:p>
            <a:pPr marL="0" indent="0">
              <a:buNone/>
            </a:pPr>
            <a:r>
              <a:rPr lang="ja-JP" altLang="en-US" sz="2400" dirty="0"/>
              <a:t>②業務や時間によって制限される</a:t>
            </a:r>
            <a:endParaRPr lang="en-US" altLang="ja-JP" sz="2400" dirty="0"/>
          </a:p>
          <a:p>
            <a:pPr marL="0" indent="0">
              <a:buNone/>
            </a:pPr>
            <a:r>
              <a:rPr lang="ja-JP" altLang="en-US" sz="2400" dirty="0"/>
              <a:t>　　一人で２４時間３６５日サポートはできない</a:t>
            </a:r>
            <a:endParaRPr lang="en-US" altLang="ja-JP" sz="2400" dirty="0"/>
          </a:p>
          <a:p>
            <a:pPr marL="0" indent="0">
              <a:buNone/>
            </a:pPr>
            <a:r>
              <a:rPr lang="ja-JP" altLang="en-US" sz="2400" dirty="0"/>
              <a:t>③サービス利用者として位置づけて行われる</a:t>
            </a:r>
            <a:endParaRPr lang="en-US" altLang="ja-JP" sz="2400" dirty="0"/>
          </a:p>
          <a:p>
            <a:pPr marL="0" indent="0">
              <a:buNone/>
            </a:pPr>
            <a:r>
              <a:rPr lang="ja-JP" altLang="en-US" sz="2400" dirty="0"/>
              <a:t>　　契約関係にあり、利用料なども発生する</a:t>
            </a:r>
            <a:endParaRPr lang="en-US" altLang="ja-JP" sz="2400" dirty="0"/>
          </a:p>
          <a:p>
            <a:pPr marL="0" indent="0">
              <a:buNone/>
            </a:pPr>
            <a:r>
              <a:rPr lang="ja-JP" altLang="en-US" sz="2400" dirty="0"/>
              <a:t>④計画的であり、制限された関係である</a:t>
            </a:r>
            <a:endParaRPr lang="en-US" altLang="ja-JP" sz="2400" dirty="0"/>
          </a:p>
          <a:p>
            <a:pPr marL="0" indent="0">
              <a:buNone/>
            </a:pPr>
            <a:r>
              <a:rPr lang="ja-JP" altLang="en-US" sz="2400" dirty="0"/>
              <a:t>　　個人の感情や判断で支援するのではなく、チームアプローチを行う</a:t>
            </a:r>
            <a:endParaRPr lang="ja-JP" altLang="en-US" dirty="0"/>
          </a:p>
        </p:txBody>
      </p:sp>
    </p:spTree>
    <p:extLst>
      <p:ext uri="{BB962C8B-B14F-4D97-AF65-F5344CB8AC3E}">
        <p14:creationId xmlns:p14="http://schemas.microsoft.com/office/powerpoint/2010/main" val="2998757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72008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3600" dirty="0"/>
              <a:t>振り返り　演習資料④</a:t>
            </a:r>
          </a:p>
        </p:txBody>
      </p:sp>
      <p:sp>
        <p:nvSpPr>
          <p:cNvPr id="3" name="コンテンツ プレースホルダー 2"/>
          <p:cNvSpPr>
            <a:spLocks noGrp="1"/>
          </p:cNvSpPr>
          <p:nvPr>
            <p:ph idx="1"/>
          </p:nvPr>
        </p:nvSpPr>
        <p:spPr>
          <a:xfrm>
            <a:off x="468312" y="1124743"/>
            <a:ext cx="9217025" cy="4896545"/>
          </a:xfrm>
        </p:spPr>
        <p:txBody>
          <a:bodyPr/>
          <a:lstStyle/>
          <a:p>
            <a:pPr marL="0" indent="0">
              <a:buNone/>
            </a:pPr>
            <a:r>
              <a:rPr lang="ja-JP" altLang="en-US" sz="2400" dirty="0"/>
              <a:t>あなたが作成したプランに相手は満足していましたか？</a:t>
            </a:r>
            <a:endParaRPr lang="en-US" altLang="ja-JP" sz="2400" dirty="0"/>
          </a:p>
          <a:p>
            <a:pPr marL="0" indent="0">
              <a:buNone/>
            </a:pPr>
            <a:r>
              <a:rPr lang="ja-JP" altLang="en-US" sz="2400" dirty="0"/>
              <a:t>　評価の目安として</a:t>
            </a:r>
            <a:endParaRPr lang="en-US" altLang="ja-JP" sz="2400" dirty="0"/>
          </a:p>
          <a:p>
            <a:pPr marL="0" indent="0">
              <a:buNone/>
            </a:pPr>
            <a:r>
              <a:rPr lang="ja-JP" altLang="en-US" sz="2400" dirty="0"/>
              <a:t>○この目標はどのくらい大切ですか？</a:t>
            </a:r>
            <a:endParaRPr lang="en-US" altLang="ja-JP" sz="2400" dirty="0"/>
          </a:p>
          <a:p>
            <a:pPr marL="0" indent="0">
              <a:buNone/>
            </a:pPr>
            <a:r>
              <a:rPr lang="ja-JP" altLang="en-US" sz="2400" dirty="0"/>
              <a:t>○この目標を達成するのに自信がありますか</a:t>
            </a:r>
            <a:endParaRPr lang="en-US" altLang="ja-JP" sz="2400" dirty="0"/>
          </a:p>
          <a:p>
            <a:pPr marL="0" indent="0">
              <a:buNone/>
            </a:pPr>
            <a:r>
              <a:rPr lang="ja-JP" altLang="en-US" sz="2400" dirty="0"/>
              <a:t>○この目標を達成するのにどのくらい時間がかかりますか？</a:t>
            </a:r>
            <a:endParaRPr lang="en-US" altLang="ja-JP" sz="2400" dirty="0"/>
          </a:p>
          <a:p>
            <a:pPr marL="0" indent="0">
              <a:buNone/>
            </a:pPr>
            <a:endParaRPr lang="en-US" altLang="ja-JP" sz="2400" dirty="0"/>
          </a:p>
          <a:p>
            <a:pPr marL="0" indent="0">
              <a:buNone/>
            </a:pPr>
            <a:r>
              <a:rPr lang="ja-JP" altLang="en-US" sz="2400" dirty="0"/>
              <a:t>あなたが作成したプランは</a:t>
            </a:r>
            <a:endParaRPr lang="en-US" altLang="ja-JP" sz="2400" dirty="0"/>
          </a:p>
          <a:p>
            <a:pPr marL="0" indent="0">
              <a:buNone/>
            </a:pPr>
            <a:r>
              <a:rPr lang="ja-JP" altLang="en-US" sz="2400" dirty="0"/>
              <a:t>　明確で、測定可能で、到達可能で、相手のペースで、時期にかなっているか</a:t>
            </a:r>
            <a:endParaRPr lang="en-US" altLang="ja-JP" sz="2400" dirty="0"/>
          </a:p>
          <a:p>
            <a:pPr marL="0" indent="0">
              <a:buNone/>
            </a:pPr>
            <a:endParaRPr lang="en-US" altLang="ja-JP" sz="2800" dirty="0"/>
          </a:p>
          <a:p>
            <a:pPr marL="0" indent="0">
              <a:buNone/>
            </a:pPr>
            <a:r>
              <a:rPr lang="ja-JP" altLang="en-US" sz="2800" dirty="0"/>
              <a:t>　</a:t>
            </a:r>
            <a:endParaRPr lang="en-US" altLang="ja-JP" sz="2800" dirty="0"/>
          </a:p>
          <a:p>
            <a:pPr marL="0" indent="0">
              <a:buNone/>
            </a:pPr>
            <a:endParaRPr lang="en-US" altLang="ja-JP" sz="2800" dirty="0"/>
          </a:p>
          <a:p>
            <a:pPr marL="0" indent="0">
              <a:buNone/>
            </a:pPr>
            <a:endParaRPr lang="en-US" altLang="ja-JP" sz="2800" dirty="0"/>
          </a:p>
          <a:p>
            <a:pPr marL="0" indent="0">
              <a:buNone/>
            </a:pPr>
            <a:r>
              <a:rPr lang="ja-JP" altLang="en-US" sz="2800" dirty="0"/>
              <a:t>　　　</a:t>
            </a:r>
            <a:endParaRPr lang="en-US" altLang="ja-JP" sz="2800" dirty="0"/>
          </a:p>
          <a:p>
            <a:pPr marL="0" indent="0">
              <a:buNone/>
            </a:pPr>
            <a:r>
              <a:rPr lang="ja-JP" altLang="en-US" sz="2800" dirty="0"/>
              <a:t>　　</a:t>
            </a:r>
            <a:endParaRPr lang="en-US" altLang="ja-JP" sz="2800" dirty="0"/>
          </a:p>
          <a:p>
            <a:pPr marL="0" indent="0">
              <a:buNone/>
            </a:pPr>
            <a:endParaRPr lang="en-US" altLang="ja-JP" sz="3600" dirty="0"/>
          </a:p>
          <a:p>
            <a:pPr marL="0" indent="0" algn="ctr">
              <a:buNone/>
            </a:pPr>
            <a:endParaRPr kumimoji="1" lang="en-US" altLang="ja-JP" sz="4800" dirty="0"/>
          </a:p>
        </p:txBody>
      </p:sp>
    </p:spTree>
    <p:extLst>
      <p:ext uri="{BB962C8B-B14F-4D97-AF65-F5344CB8AC3E}">
        <p14:creationId xmlns:p14="http://schemas.microsoft.com/office/powerpoint/2010/main" val="1542669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720080"/>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3600" dirty="0"/>
              <a:t>振り返り　演習資料④</a:t>
            </a:r>
          </a:p>
        </p:txBody>
      </p:sp>
      <p:sp>
        <p:nvSpPr>
          <p:cNvPr id="3" name="コンテンツ プレースホルダー 2"/>
          <p:cNvSpPr>
            <a:spLocks noGrp="1"/>
          </p:cNvSpPr>
          <p:nvPr>
            <p:ph idx="1"/>
          </p:nvPr>
        </p:nvSpPr>
        <p:spPr>
          <a:xfrm>
            <a:off x="468312" y="1124743"/>
            <a:ext cx="9217025" cy="5544617"/>
          </a:xfrm>
        </p:spPr>
        <p:txBody>
          <a:bodyPr/>
          <a:lstStyle/>
          <a:p>
            <a:pPr marL="0" indent="0">
              <a:buNone/>
            </a:pPr>
            <a:r>
              <a:rPr lang="ja-JP" altLang="en-US" sz="2400" dirty="0"/>
              <a:t>なぜ目標が達成されないのか考えてみましょう</a:t>
            </a:r>
            <a:endParaRPr lang="en-US" altLang="ja-JP" sz="2400" dirty="0"/>
          </a:p>
          <a:p>
            <a:pPr marL="0" indent="0">
              <a:buNone/>
            </a:pPr>
            <a:r>
              <a:rPr lang="ja-JP" altLang="en-US" sz="2400" dirty="0"/>
              <a:t>　・立てられた目標が利用者の目標ではない</a:t>
            </a:r>
            <a:endParaRPr lang="en-US" altLang="ja-JP" sz="2400" dirty="0"/>
          </a:p>
          <a:p>
            <a:pPr marL="0" indent="0">
              <a:buNone/>
            </a:pPr>
            <a:r>
              <a:rPr lang="ja-JP" altLang="en-US" sz="2400" dirty="0"/>
              <a:t>　・目標を実現するために必要な地域資源を利用することができない</a:t>
            </a:r>
            <a:endParaRPr lang="en-US" altLang="ja-JP" sz="2400" dirty="0"/>
          </a:p>
          <a:p>
            <a:pPr marL="0" indent="0">
              <a:buNone/>
            </a:pPr>
            <a:r>
              <a:rPr lang="ja-JP" altLang="en-US" sz="2400" dirty="0"/>
              <a:t>　・資源の関係者やサービス提供者が利用者のニーズに応えていない</a:t>
            </a:r>
            <a:endParaRPr lang="en-US" altLang="ja-JP" sz="2400" dirty="0"/>
          </a:p>
          <a:p>
            <a:pPr marL="0" indent="0">
              <a:buNone/>
            </a:pPr>
            <a:r>
              <a:rPr lang="ja-JP" altLang="en-US" sz="2400" dirty="0"/>
              <a:t>　・目標を達成するために必要な技術が欠落している</a:t>
            </a:r>
            <a:endParaRPr lang="en-US" altLang="ja-JP" sz="2400" dirty="0"/>
          </a:p>
          <a:p>
            <a:pPr marL="0" indent="0">
              <a:buNone/>
            </a:pPr>
            <a:r>
              <a:rPr lang="ja-JP" altLang="en-US" sz="2400" dirty="0"/>
              <a:t>　・目標を達成するための情報が不足　情報の誤り</a:t>
            </a:r>
            <a:endParaRPr lang="en-US" altLang="ja-JP" sz="2400" dirty="0"/>
          </a:p>
          <a:p>
            <a:pPr marL="0" indent="0">
              <a:buNone/>
            </a:pPr>
            <a:r>
              <a:rPr lang="ja-JP" altLang="en-US" sz="2400" dirty="0"/>
              <a:t>　・同時期にたくさんの目標を達成させようとしている</a:t>
            </a:r>
            <a:endParaRPr lang="en-US" altLang="ja-JP" sz="2400" dirty="0"/>
          </a:p>
          <a:p>
            <a:pPr marL="0" indent="0">
              <a:buNone/>
            </a:pPr>
            <a:r>
              <a:rPr lang="ja-JP" altLang="en-US" sz="2400" dirty="0"/>
              <a:t>　・目標設定が高すぎる　低すぎる</a:t>
            </a:r>
            <a:endParaRPr lang="en-US" altLang="ja-JP" sz="2400" dirty="0"/>
          </a:p>
          <a:p>
            <a:pPr marL="0" indent="0">
              <a:buNone/>
            </a:pPr>
            <a:r>
              <a:rPr lang="ja-JP" altLang="en-US" sz="2400" dirty="0"/>
              <a:t>　・目標が利用者にとって楽しくない</a:t>
            </a:r>
            <a:endParaRPr lang="en-US" altLang="ja-JP" sz="2400" dirty="0"/>
          </a:p>
          <a:p>
            <a:pPr marL="0" indent="0">
              <a:buNone/>
            </a:pPr>
            <a:r>
              <a:rPr lang="ja-JP" altLang="en-US" sz="2400" dirty="0"/>
              <a:t>　・目標が抽象的で具体的になっていない</a:t>
            </a:r>
            <a:endParaRPr lang="en-US" altLang="ja-JP" sz="2400" dirty="0"/>
          </a:p>
          <a:p>
            <a:pPr marL="0" indent="0">
              <a:buNone/>
            </a:pPr>
            <a:r>
              <a:rPr lang="ja-JP" altLang="en-US" sz="2400" dirty="0"/>
              <a:t>中間評価（モニタリング）の際に、上記視点から計画自体を見直すことも必要です。</a:t>
            </a:r>
            <a:endParaRPr lang="en-US" altLang="ja-JP" sz="2400" dirty="0"/>
          </a:p>
          <a:p>
            <a:pPr marL="0" indent="0">
              <a:buNone/>
            </a:pPr>
            <a:endParaRPr lang="en-US" altLang="ja-JP" sz="2000" dirty="0"/>
          </a:p>
          <a:p>
            <a:pPr marL="0" indent="0">
              <a:buNone/>
            </a:pPr>
            <a:endParaRPr lang="en-US" altLang="ja-JP" sz="2000" dirty="0"/>
          </a:p>
          <a:p>
            <a:pPr marL="0" indent="0">
              <a:buNone/>
            </a:pPr>
            <a:endParaRPr lang="en-US" altLang="ja-JP" sz="2000" dirty="0"/>
          </a:p>
          <a:p>
            <a:pPr marL="0" indent="0">
              <a:buNone/>
            </a:pPr>
            <a:r>
              <a:rPr lang="ja-JP" altLang="en-US" sz="2000" dirty="0"/>
              <a:t>　</a:t>
            </a:r>
            <a:endParaRPr lang="en-US" altLang="ja-JP" sz="2000" dirty="0"/>
          </a:p>
          <a:p>
            <a:pPr marL="0" indent="0">
              <a:buNone/>
            </a:pPr>
            <a:endParaRPr lang="en-US" altLang="ja-JP" sz="2000" dirty="0"/>
          </a:p>
          <a:p>
            <a:pPr marL="0" indent="0">
              <a:buNone/>
            </a:pPr>
            <a:endParaRPr lang="en-US" altLang="ja-JP" sz="2000" dirty="0"/>
          </a:p>
          <a:p>
            <a:pPr marL="0" indent="0">
              <a:buNone/>
            </a:pPr>
            <a:r>
              <a:rPr lang="ja-JP" altLang="en-US" sz="2000" dirty="0"/>
              <a:t>　　　</a:t>
            </a:r>
            <a:endParaRPr lang="en-US" altLang="ja-JP" sz="2000" dirty="0"/>
          </a:p>
          <a:p>
            <a:pPr marL="0" indent="0">
              <a:buNone/>
            </a:pPr>
            <a:r>
              <a:rPr lang="ja-JP" altLang="en-US" sz="2000" dirty="0"/>
              <a:t>　　</a:t>
            </a:r>
            <a:endParaRPr lang="en-US" altLang="ja-JP" sz="2000" dirty="0"/>
          </a:p>
          <a:p>
            <a:pPr marL="0" indent="0">
              <a:buNone/>
            </a:pPr>
            <a:endParaRPr lang="en-US" altLang="ja-JP" sz="3600" dirty="0"/>
          </a:p>
          <a:p>
            <a:pPr marL="0" indent="0" algn="ctr">
              <a:buNone/>
            </a:pPr>
            <a:endParaRPr kumimoji="1" lang="en-US" altLang="ja-JP" sz="4800" dirty="0"/>
          </a:p>
        </p:txBody>
      </p:sp>
    </p:spTree>
    <p:extLst>
      <p:ext uri="{BB962C8B-B14F-4D97-AF65-F5344CB8AC3E}">
        <p14:creationId xmlns:p14="http://schemas.microsoft.com/office/powerpoint/2010/main" val="303424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8313" y="188640"/>
            <a:ext cx="9217024" cy="504056"/>
          </a:xfrm>
        </p:spPr>
        <p:style>
          <a:lnRef idx="2">
            <a:schemeClr val="accent2">
              <a:shade val="50000"/>
            </a:schemeClr>
          </a:lnRef>
          <a:fillRef idx="1">
            <a:schemeClr val="accent2"/>
          </a:fillRef>
          <a:effectRef idx="0">
            <a:schemeClr val="accent2"/>
          </a:effectRef>
          <a:fontRef idx="minor">
            <a:schemeClr val="lt1"/>
          </a:fontRef>
        </p:style>
        <p:txBody>
          <a:bodyPr/>
          <a:lstStyle/>
          <a:p>
            <a:r>
              <a:rPr kumimoji="1" lang="ja-JP" altLang="en-US" sz="2400" dirty="0"/>
              <a:t>振り返り　演習資料⑥</a:t>
            </a:r>
          </a:p>
        </p:txBody>
      </p:sp>
      <p:sp>
        <p:nvSpPr>
          <p:cNvPr id="4" name="テキスト ボックス 3">
            <a:extLst>
              <a:ext uri="{FF2B5EF4-FFF2-40B4-BE49-F238E27FC236}">
                <a16:creationId xmlns:a16="http://schemas.microsoft.com/office/drawing/2014/main" xmlns="" id="{4E422E51-C253-4A91-AEFE-C4FB767722C5}"/>
              </a:ext>
            </a:extLst>
          </p:cNvPr>
          <p:cNvSpPr txBox="1"/>
          <p:nvPr/>
        </p:nvSpPr>
        <p:spPr>
          <a:xfrm>
            <a:off x="490748" y="849674"/>
            <a:ext cx="9217024" cy="646331"/>
          </a:xfrm>
          <a:prstGeom prst="rect">
            <a:avLst/>
          </a:prstGeom>
          <a:noFill/>
          <a:ln>
            <a:noFill/>
          </a:ln>
        </p:spPr>
        <p:txBody>
          <a:bodyPr wrap="square" rtlCol="0">
            <a:spAutoFit/>
          </a:bodyPr>
          <a:lstStyle/>
          <a:p>
            <a:pPr algn="l"/>
            <a:endParaRPr lang="en-US" altLang="ja-JP" sz="1800" kern="0" dirty="0">
              <a:effectLst/>
              <a:latin typeface="游明朝" panose="02020400000000000000" pitchFamily="18" charset="-128"/>
              <a:ea typeface="HG丸ｺﾞｼｯｸM-PRO" panose="020F0600000000000000" pitchFamily="50" charset="-128"/>
              <a:cs typeface="Generic13-Regular"/>
            </a:endParaRPr>
          </a:p>
          <a:p>
            <a:pPr indent="139700" algn="l"/>
            <a:endParaRPr lang="ja-JP" altLang="ja-JP" sz="18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6" name="テキスト ボックス 5">
            <a:extLst>
              <a:ext uri="{FF2B5EF4-FFF2-40B4-BE49-F238E27FC236}">
                <a16:creationId xmlns:a16="http://schemas.microsoft.com/office/drawing/2014/main" xmlns="" id="{A3C37774-46C1-4AFF-B50E-683F353908B7}"/>
              </a:ext>
            </a:extLst>
          </p:cNvPr>
          <p:cNvSpPr txBox="1"/>
          <p:nvPr/>
        </p:nvSpPr>
        <p:spPr>
          <a:xfrm>
            <a:off x="490748" y="1172839"/>
            <a:ext cx="9172154" cy="4770537"/>
          </a:xfrm>
          <a:prstGeom prst="rect">
            <a:avLst/>
          </a:prstGeom>
          <a:noFill/>
          <a:ln>
            <a:solidFill>
              <a:schemeClr val="accent2">
                <a:shade val="50000"/>
              </a:schemeClr>
            </a:solidFill>
          </a:ln>
        </p:spPr>
        <p:txBody>
          <a:bodyPr wrap="square" rtlCol="0">
            <a:spAutoFit/>
          </a:bodyPr>
          <a:lstStyle/>
          <a:p>
            <a:r>
              <a:rPr kumimoji="1" lang="ja-JP" altLang="en-US" sz="2400" dirty="0"/>
              <a:t>支援の内容や方法を段階的にとらえ、現在の状況に合わせた支援方法を実施するためには・・・・</a:t>
            </a:r>
            <a:endParaRPr kumimoji="1" lang="en-US" altLang="ja-JP" sz="2400" dirty="0"/>
          </a:p>
          <a:p>
            <a:endParaRPr lang="en-US" altLang="ja-JP" sz="2400" dirty="0"/>
          </a:p>
          <a:p>
            <a:r>
              <a:rPr kumimoji="1" lang="ja-JP" altLang="en-US" sz="2400" dirty="0"/>
              <a:t>　○支援している利用者が今どのような状態にあるのかを見立てること</a:t>
            </a:r>
            <a:endParaRPr kumimoji="1" lang="en-US" altLang="ja-JP" sz="2400" dirty="0"/>
          </a:p>
          <a:p>
            <a:r>
              <a:rPr lang="ja-JP" altLang="en-US" sz="2400" dirty="0"/>
              <a:t>　</a:t>
            </a:r>
            <a:r>
              <a:rPr kumimoji="1" lang="ja-JP" altLang="en-US" sz="2400" dirty="0"/>
              <a:t>が重要。</a:t>
            </a:r>
            <a:endParaRPr kumimoji="1" lang="en-US" altLang="ja-JP" sz="2400" dirty="0"/>
          </a:p>
          <a:p>
            <a:endParaRPr lang="en-US" altLang="ja-JP" sz="2400" dirty="0"/>
          </a:p>
          <a:p>
            <a:r>
              <a:rPr lang="ja-JP" altLang="en-US" sz="2400" dirty="0"/>
              <a:t>　○支援者によっては　価値観やものさしが違うため、必ずしも考えが</a:t>
            </a:r>
            <a:endParaRPr lang="en-US" altLang="ja-JP" sz="2400" dirty="0"/>
          </a:p>
          <a:p>
            <a:r>
              <a:rPr lang="ja-JP" altLang="en-US" sz="2400" dirty="0"/>
              <a:t>　一致しないことも考えられる。（答えは利用者本人しかわからない）</a:t>
            </a:r>
            <a:endParaRPr lang="en-US" altLang="ja-JP" sz="2400" dirty="0"/>
          </a:p>
          <a:p>
            <a:endParaRPr lang="en-US" altLang="ja-JP" sz="2400" dirty="0"/>
          </a:p>
          <a:p>
            <a:r>
              <a:rPr kumimoji="1" lang="ja-JP" altLang="en-US" sz="2400" dirty="0"/>
              <a:t>　○そのため、個別支援会議等での合意形成が必要。（チームアプ</a:t>
            </a:r>
            <a:endParaRPr kumimoji="1" lang="en-US" altLang="ja-JP" sz="2400" dirty="0"/>
          </a:p>
          <a:p>
            <a:r>
              <a:rPr lang="ja-JP" altLang="en-US" sz="2400" dirty="0"/>
              <a:t>　</a:t>
            </a:r>
            <a:r>
              <a:rPr kumimoji="1" lang="ja-JP" altLang="en-US" sz="2400" dirty="0"/>
              <a:t>ローチ）</a:t>
            </a:r>
            <a:endParaRPr kumimoji="1" lang="en-US" altLang="ja-JP" dirty="0"/>
          </a:p>
          <a:p>
            <a:endParaRPr lang="en-US" altLang="ja-JP" dirty="0"/>
          </a:p>
          <a:p>
            <a:endParaRPr kumimoji="1" lang="ja-JP" altLang="en-US" dirty="0"/>
          </a:p>
        </p:txBody>
      </p:sp>
    </p:spTree>
    <p:extLst>
      <p:ext uri="{BB962C8B-B14F-4D97-AF65-F5344CB8AC3E}">
        <p14:creationId xmlns:p14="http://schemas.microsoft.com/office/powerpoint/2010/main" val="2540652323"/>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12700" cap="flat" cmpd="sng" algn="ctr">
          <a:solidFill>
            <a:srgbClr val="FF9900"/>
          </a:solidFill>
          <a:prstDash val="solid"/>
          <a:round/>
          <a:headEnd type="triangle" w="med" len="med"/>
          <a:tailEnd type="triangle" w="med" len="med"/>
        </a:ln>
        <a:effectLst/>
      </a:spPr>
      <a:bodyPr vert="horz" wrap="square" lIns="74295" tIns="8890" rIns="74295" bIns="889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37188</TotalTime>
  <Words>436</Words>
  <Application>Microsoft Office PowerPoint</Application>
  <PresentationFormat>ユーザー設定</PresentationFormat>
  <Paragraphs>182</Paragraphs>
  <Slides>13</Slides>
  <Notes>13</Notes>
  <HiddenSlides>0</HiddenSlides>
  <MMClips>0</MMClips>
  <ScaleCrop>false</ScaleCrop>
  <HeadingPairs>
    <vt:vector size="6" baseType="variant">
      <vt:variant>
        <vt:lpstr>使用されているフォント</vt:lpstr>
      </vt:variant>
      <vt:variant>
        <vt:i4>13</vt:i4>
      </vt:variant>
      <vt:variant>
        <vt:lpstr>テーマ</vt:lpstr>
      </vt:variant>
      <vt:variant>
        <vt:i4>3</vt:i4>
      </vt:variant>
      <vt:variant>
        <vt:lpstr>スライド タイトル</vt:lpstr>
      </vt:variant>
      <vt:variant>
        <vt:i4>13</vt:i4>
      </vt:variant>
    </vt:vector>
  </HeadingPairs>
  <TitlesOfParts>
    <vt:vector size="29" baseType="lpstr">
      <vt:lpstr>ＤＦ特太ゴシック体</vt:lpstr>
      <vt:lpstr>Generic13-Regular</vt:lpstr>
      <vt:lpstr>HG丸ｺﾞｼｯｸM-PRO</vt:lpstr>
      <vt:lpstr>HG創英角ﾎﾟｯﾌﾟ体</vt:lpstr>
      <vt:lpstr>ＭＳ Ｐゴシック</vt:lpstr>
      <vt:lpstr>ＭＳ Ｐ明朝</vt:lpstr>
      <vt:lpstr>游ゴシック</vt:lpstr>
      <vt:lpstr>游ゴシック Light</vt:lpstr>
      <vt:lpstr>游明朝</vt:lpstr>
      <vt:lpstr>Arial</vt:lpstr>
      <vt:lpstr>Calibri</vt:lpstr>
      <vt:lpstr>Calibri Light</vt:lpstr>
      <vt:lpstr>Times New Roman</vt:lpstr>
      <vt:lpstr>標準デザイン</vt:lpstr>
      <vt:lpstr>3_標準デザイン</vt:lpstr>
      <vt:lpstr>Office テーマ</vt:lpstr>
      <vt:lpstr>PowerPoint プレゼンテーション</vt:lpstr>
      <vt:lpstr>PowerPoint プレゼンテーション</vt:lpstr>
      <vt:lpstr>PowerPoint プレゼンテーション</vt:lpstr>
      <vt:lpstr>振り返り</vt:lpstr>
      <vt:lpstr>振り返り</vt:lpstr>
      <vt:lpstr>振り返り　演習資料③</vt:lpstr>
      <vt:lpstr>振り返り　演習資料④</vt:lpstr>
      <vt:lpstr>振り返り　演習資料④</vt:lpstr>
      <vt:lpstr>振り返り　演習資料⑥</vt:lpstr>
      <vt:lpstr>演習資料⑦　振り返り</vt:lpstr>
      <vt:lpstr>PowerPoint プレゼンテーション</vt:lpstr>
      <vt:lpstr>演習資料⑧　振り返り</vt:lpstr>
      <vt:lpstr>演習資料⑧　振り返り</vt:lpstr>
    </vt:vector>
  </TitlesOfParts>
  <Company>厚生労働省</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Microsoft アカウント</cp:lastModifiedBy>
  <cp:revision>2015</cp:revision>
  <cp:lastPrinted>2022-01-19T01:19:38Z</cp:lastPrinted>
  <dcterms:created xsi:type="dcterms:W3CDTF">2005-11-22T01:19:47Z</dcterms:created>
  <dcterms:modified xsi:type="dcterms:W3CDTF">2024-02-01T23:24:32Z</dcterms:modified>
</cp:coreProperties>
</file>